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05493"/>
    <a:srgbClr val="1C7DDB"/>
    <a:srgbClr val="0B49CB"/>
    <a:srgbClr val="F2F4F8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63"/>
  </p:normalViewPr>
  <p:slideViewPr>
    <p:cSldViewPr snapToGrid="0" snapToObjects="1">
      <p:cViewPr varScale="1">
        <p:scale>
          <a:sx n="108" d="100"/>
          <a:sy n="108" d="100"/>
        </p:scale>
        <p:origin x="10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1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2%20EDA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2%20EDA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eydesai01/IBM_Data_Science_Professional_Certification/blob/master/10.Applied_Data_Science_Capstone/Week%203%20Interactive%20Visual%20Analytics%20and%20Dashboard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3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%20url:%20%20https:/github.com/navassherif98/IBM_Data_Science_Professional_Certification/blob/master/10.Applied_Data_Science_Capstone/Week%204%20Predictive%20Analysis%20(Classification)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ameydesai01/IBM_Data_Science_Professional_Certifica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github.com/ameydesai01/IBM_Data_Science_Professional_Certification/blob/master/10.Applied_Data_Science_Capstone/Week%201%20Introduction/Data%20Collection%20Api%20.ipynb" TargetMode="Externa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hyperlink" Target="https://github.com/navassherif98/IBM_Data_Science_Professional_Certification/blob/master/10.Applied_Data_Science_Capstone/Week%201%20Introduction/Data%20Collection%20with%20Web%20Scraping.ipynb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Amey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Desai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12-07-2023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9371"/>
            <a:ext cx="10879683" cy="3827030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Create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training label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outcomes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where successful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= 1 &amp;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failure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=</a:t>
            </a:r>
            <a:r>
              <a:rPr lang="en-IN" sz="23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0.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Outcome</a:t>
            </a:r>
            <a:r>
              <a:rPr lang="en-IN" sz="23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column</a:t>
            </a:r>
            <a:r>
              <a:rPr lang="en-IN" sz="23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has</a:t>
            </a:r>
            <a:r>
              <a:rPr lang="en-IN" sz="2300" spc="-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two</a:t>
            </a:r>
            <a:r>
              <a:rPr lang="en-IN" sz="2300" spc="-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components:</a:t>
            </a:r>
            <a:r>
              <a:rPr lang="en-IN" sz="23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‘Mission</a:t>
            </a:r>
            <a:r>
              <a:rPr lang="en-IN" sz="23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Outcome’</a:t>
            </a:r>
            <a:r>
              <a:rPr lang="en-IN" sz="23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‘Landing</a:t>
            </a:r>
            <a:r>
              <a:rPr lang="en-IN" sz="2300" spc="-5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Location’</a:t>
            </a:r>
            <a:endParaRPr lang="en-IN" sz="2300" dirty="0">
              <a:latin typeface="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New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training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label column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‘class’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value of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if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‘Mission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Outcome’ is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    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and 0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otherwise.  </a:t>
            </a: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IN" sz="23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Value </a:t>
            </a:r>
            <a:r>
              <a:rPr lang="en-IN" sz="23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Mapping: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ASDS,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RTLS,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&amp; </a:t>
            </a:r>
            <a:r>
              <a:rPr lang="en-IN" sz="2300" spc="-30" dirty="0">
                <a:solidFill>
                  <a:srgbClr val="404040"/>
                </a:solidFill>
                <a:latin typeface=""/>
                <a:cs typeface="Carlito"/>
              </a:rPr>
              <a:t>True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Ocean –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set to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-&gt;</a:t>
            </a:r>
            <a:r>
              <a:rPr lang="en-IN" sz="23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1</a:t>
            </a:r>
            <a:endParaRPr lang="en-IN" sz="2300" dirty="0">
              <a:latin typeface="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None None,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ASDS, None ASDS,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Ocean, </a:t>
            </a:r>
            <a:r>
              <a:rPr lang="en-IN" sz="2300" spc="-15" dirty="0">
                <a:solidFill>
                  <a:srgbClr val="404040"/>
                </a:solidFill>
                <a:latin typeface=""/>
                <a:cs typeface="Carlito"/>
              </a:rPr>
              <a:t>False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RTLS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– </a:t>
            </a:r>
            <a:r>
              <a:rPr lang="en-IN" sz="2300" spc="-10" dirty="0">
                <a:solidFill>
                  <a:srgbClr val="404040"/>
                </a:solidFill>
                <a:latin typeface=""/>
                <a:cs typeface="Carlito"/>
              </a:rPr>
              <a:t>set to </a:t>
            </a:r>
            <a:r>
              <a:rPr lang="en-IN" sz="2300" spc="-5" dirty="0">
                <a:solidFill>
                  <a:srgbClr val="404040"/>
                </a:solidFill>
                <a:latin typeface=""/>
                <a:cs typeface="Carlito"/>
              </a:rPr>
              <a:t>-&gt;</a:t>
            </a:r>
            <a:r>
              <a:rPr lang="en-IN" sz="23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300" dirty="0">
                <a:solidFill>
                  <a:srgbClr val="404040"/>
                </a:solidFill>
                <a:latin typeface=""/>
                <a:cs typeface="Carlito"/>
              </a:rPr>
              <a:t>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u="sng" dirty="0"/>
              <a:t>GitHub </a:t>
            </a:r>
            <a:r>
              <a:rPr lang="en-US" sz="1600" u="sng" dirty="0" err="1"/>
              <a:t>url</a:t>
            </a:r>
            <a:r>
              <a:rPr lang="en-US" sz="1600" u="sng" dirty="0"/>
              <a:t>: 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1 Introduction/Data wrangling .ipynb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35895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Exploratory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Analysis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performed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variables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spc="-50" dirty="0">
                <a:solidFill>
                  <a:srgbClr val="404040"/>
                </a:solidFill>
                <a:latin typeface=""/>
                <a:cs typeface="Carlito"/>
              </a:rPr>
              <a:t>Number,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Class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30" dirty="0">
                <a:solidFill>
                  <a:srgbClr val="404040"/>
                </a:solidFill>
                <a:latin typeface=""/>
                <a:cs typeface="Carlito"/>
              </a:rPr>
              <a:t>Year.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Plots</a:t>
            </a:r>
            <a:r>
              <a:rPr lang="en-IN"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Used:</a:t>
            </a:r>
            <a:endParaRPr lang="en-IN" sz="2000" dirty="0">
              <a:latin typeface="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Site,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Rate,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Number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vs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Success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Yearly</a:t>
            </a:r>
            <a:r>
              <a:rPr lang="en-IN" sz="2000" spc="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Trend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plots, line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charts,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bar plots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compare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relationships between variables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 to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decide if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relationship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exists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they could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in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training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machine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learning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u="sng" dirty="0"/>
              <a:t>GitHub </a:t>
            </a:r>
            <a:r>
              <a:rPr lang="en-US" sz="1600" u="sng" dirty="0" err="1"/>
              <a:t>url</a:t>
            </a:r>
            <a:r>
              <a:rPr lang="en-US" sz="1600" u="sng" dirty="0"/>
              <a:t>:</a:t>
            </a:r>
            <a:endParaRPr lang="en-US" sz="1600" dirty="0">
              <a:latin typeface="Abadi" panose="020B0604020104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2 EDA/EDA with 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23022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Loaded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set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into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IBM DB2</a:t>
            </a:r>
            <a:r>
              <a:rPr lang="en-IN" sz="20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Queried using SQL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Python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integration.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made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get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better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understanding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2000" spc="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dataset.</a:t>
            </a:r>
            <a:endParaRPr lang="en-IN" sz="2000" dirty="0">
              <a:latin typeface="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Queried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information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about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names, mission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outcomes, various pay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load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sizes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customers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versions,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landing</a:t>
            </a:r>
            <a:r>
              <a:rPr lang="en-IN" sz="20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outcomes</a:t>
            </a:r>
            <a:endParaRPr lang="en-IN" sz="2000" dirty="0">
              <a:latin typeface="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u="sng" dirty="0"/>
              <a:t>GitHub </a:t>
            </a:r>
            <a:r>
              <a:rPr lang="en-US" sz="2800" u="sng" dirty="0" err="1"/>
              <a:t>url</a:t>
            </a:r>
            <a:r>
              <a:rPr lang="en-US" sz="2800" u="sng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2 EDA/EDA with SQL.ipynb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5757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Folium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maps mark Launch Sites,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unsuccessful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landings, and 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proximity example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key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locations: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Railway, Highway,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Coast,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City.</a:t>
            </a:r>
          </a:p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endParaRPr lang="en-IN" sz="2000" dirty="0">
              <a:latin typeface="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allows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understand why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may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located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where they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are.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Also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visualizes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relative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location.</a:t>
            </a:r>
            <a:endParaRPr lang="en-IN" sz="2000" spc="-5" dirty="0">
              <a:latin typeface="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u="sng" dirty="0"/>
              <a:t>GitHub </a:t>
            </a:r>
            <a:r>
              <a:rPr lang="en-US" sz="2800" u="sng" dirty="0" err="1"/>
              <a:t>url</a:t>
            </a:r>
            <a:r>
              <a:rPr lang="en-US" sz="2800" u="sng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3 Interactive Visual Analytics and Dashboard/Interactive Visual Analytics with Folium.ipynb</a:t>
            </a:r>
            <a:endParaRPr lang="en-US" sz="2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73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Dashboard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includes 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and 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</a:t>
            </a:r>
            <a:r>
              <a:rPr lang="en-IN" sz="2000" spc="-1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plot.</a:t>
            </a:r>
            <a:endParaRPr lang="en-IN" sz="2000" dirty="0">
              <a:latin typeface="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be selected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show distribution of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selected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individual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</a:t>
            </a:r>
            <a:r>
              <a:rPr lang="en-IN" sz="20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rates.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takes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two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inputs: All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individual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payload mass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slider between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  and 10000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kg.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pie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chart 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visualize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</a:t>
            </a:r>
            <a:r>
              <a:rPr lang="en-IN" sz="2000" spc="2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rate.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can help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see 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varies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sites,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mass,</a:t>
            </a:r>
            <a:r>
              <a:rPr lang="en-IN" sz="2000" spc="1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category.</a:t>
            </a:r>
          </a:p>
          <a:p>
            <a:pPr marL="0" indent="0">
              <a:lnSpc>
                <a:spcPts val="2350"/>
              </a:lnSpc>
              <a:buNone/>
            </a:pPr>
            <a:r>
              <a:rPr lang="en-US" sz="2400" u="sng" dirty="0"/>
              <a:t>GitHub </a:t>
            </a:r>
            <a:r>
              <a:rPr lang="en-US" sz="2400" u="sng" dirty="0" err="1"/>
              <a:t>url</a:t>
            </a:r>
            <a:r>
              <a:rPr lang="en-US" sz="2400" u="sng" dirty="0"/>
              <a:t>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3 Interactive Visual Analytics and Dashboard/spacex_dash_app.py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2918" y="2720627"/>
            <a:ext cx="2815059" cy="2734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https://github.com/ameydesai01/IBM_Data_Science_Professional_Certification/blob/master/10.Applied_Data_Science_Capstone/Week 4 Predictive Analysis (Classification)/Machine Learning 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3295174E-1F66-2228-9807-204293542B13}"/>
              </a:ext>
            </a:extLst>
          </p:cNvPr>
          <p:cNvGrpSpPr/>
          <p:nvPr/>
        </p:nvGrpSpPr>
        <p:grpSpPr>
          <a:xfrm>
            <a:off x="4546585" y="1825625"/>
            <a:ext cx="1938655" cy="1728470"/>
            <a:chOff x="3822191" y="1933955"/>
            <a:chExt cx="1938655" cy="172847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82D2B-4940-0522-609F-8E3ECFA00F07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0A550BD-F03E-6CED-D2DE-79A19BF52B19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834EB3B-CA20-9076-6D66-E00A2F7D8349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F795FF3D-9FF3-1F31-8930-358419205485}"/>
              </a:ext>
            </a:extLst>
          </p:cNvPr>
          <p:cNvSpPr txBox="1"/>
          <p:nvPr/>
        </p:nvSpPr>
        <p:spPr>
          <a:xfrm>
            <a:off x="4723115" y="211163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9052D02-7418-C809-46E8-3DA96CB977E8}"/>
              </a:ext>
            </a:extLst>
          </p:cNvPr>
          <p:cNvSpPr txBox="1"/>
          <p:nvPr/>
        </p:nvSpPr>
        <p:spPr>
          <a:xfrm>
            <a:off x="4642344" y="234785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4DAC107F-2FD8-31F5-E8F5-AAD91087F445}"/>
              </a:ext>
            </a:extLst>
          </p:cNvPr>
          <p:cNvGrpSpPr/>
          <p:nvPr/>
        </p:nvGrpSpPr>
        <p:grpSpPr>
          <a:xfrm>
            <a:off x="4546585" y="3267329"/>
            <a:ext cx="1938655" cy="1729739"/>
            <a:chOff x="3822191" y="3375659"/>
            <a:chExt cx="1938655" cy="1729739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47B4D50-7FA8-AFA8-914B-37162F772F7B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98ECB188-AC57-13BA-89F1-4A741C41D35C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5AA023F-BD6D-5F44-21E4-BE92B94A0921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A3419D3-CCBC-2375-94B4-7C911D9C64D6}"/>
              </a:ext>
            </a:extLst>
          </p:cNvPr>
          <p:cNvSpPr txBox="1"/>
          <p:nvPr/>
        </p:nvSpPr>
        <p:spPr>
          <a:xfrm>
            <a:off x="4735308" y="343598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2C1C340-6557-664A-235E-9CF91B819BA9}"/>
              </a:ext>
            </a:extLst>
          </p:cNvPr>
          <p:cNvSpPr txBox="1"/>
          <p:nvPr/>
        </p:nvSpPr>
        <p:spPr>
          <a:xfrm>
            <a:off x="4869420" y="367195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91D0EC2-002C-E10D-8DE2-AC001F19341C}"/>
              </a:ext>
            </a:extLst>
          </p:cNvPr>
          <p:cNvSpPr txBox="1"/>
          <p:nvPr/>
        </p:nvSpPr>
        <p:spPr>
          <a:xfrm>
            <a:off x="4822176" y="390969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8EF96C09-09DD-7004-343C-38A16BFD6F03}"/>
              </a:ext>
            </a:extLst>
          </p:cNvPr>
          <p:cNvGrpSpPr/>
          <p:nvPr/>
        </p:nvGrpSpPr>
        <p:grpSpPr>
          <a:xfrm>
            <a:off x="4546585" y="4710558"/>
            <a:ext cx="2950845" cy="1169035"/>
            <a:chOff x="3822191" y="4818888"/>
            <a:chExt cx="2950845" cy="116903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0B463979-D228-CA03-7D61-B669A38F0E92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D57D2442-3805-13D6-8003-846F93659D2E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A74C5D86-F552-D89D-1634-A61E342535AC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768B5456-0779-28E7-D905-F8E3122E91D7}"/>
              </a:ext>
            </a:extLst>
          </p:cNvPr>
          <p:cNvSpPr txBox="1"/>
          <p:nvPr/>
        </p:nvSpPr>
        <p:spPr>
          <a:xfrm>
            <a:off x="4828272" y="499651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41052AC-4629-7EE5-17D9-46DE6530F218}"/>
              </a:ext>
            </a:extLst>
          </p:cNvPr>
          <p:cNvSpPr txBox="1"/>
          <p:nvPr/>
        </p:nvSpPr>
        <p:spPr>
          <a:xfrm>
            <a:off x="5308332" y="523341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C09F8519-EFD8-E2EE-894A-63473CEAEF8A}"/>
              </a:ext>
            </a:extLst>
          </p:cNvPr>
          <p:cNvGrpSpPr/>
          <p:nvPr/>
        </p:nvGrpSpPr>
        <p:grpSpPr>
          <a:xfrm>
            <a:off x="7105382" y="3564510"/>
            <a:ext cx="1938655" cy="2315210"/>
            <a:chOff x="6380988" y="3672840"/>
            <a:chExt cx="1938655" cy="231521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78E4DC0-6318-E649-9D59-17AD5D569AB0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79FFF50-2031-F048-1E41-0506B4843ABC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49A0BB2C-26CD-8233-CC9D-728E05B6A843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619DCA1F-4FF7-14DF-DCFB-6656E1A344DA}"/>
              </a:ext>
            </a:extLst>
          </p:cNvPr>
          <p:cNvSpPr txBox="1"/>
          <p:nvPr/>
        </p:nvSpPr>
        <p:spPr>
          <a:xfrm>
            <a:off x="7460220" y="487857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E6AEA0E-8C81-1442-9034-A824730204D3}"/>
              </a:ext>
            </a:extLst>
          </p:cNvPr>
          <p:cNvSpPr txBox="1"/>
          <p:nvPr/>
        </p:nvSpPr>
        <p:spPr>
          <a:xfrm>
            <a:off x="7210284" y="510870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43458A08-BD09-B1F0-E01E-FA9CF7FFC11E}"/>
              </a:ext>
            </a:extLst>
          </p:cNvPr>
          <p:cNvGrpSpPr/>
          <p:nvPr/>
        </p:nvGrpSpPr>
        <p:grpSpPr>
          <a:xfrm>
            <a:off x="7105382" y="2121281"/>
            <a:ext cx="1938655" cy="2316480"/>
            <a:chOff x="6380988" y="2229611"/>
            <a:chExt cx="1938655" cy="231648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2EB75BEE-55F5-DFFF-FD73-80B3A200FDFE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426F3FE7-1E4E-F8BD-5609-4BBDD80AA062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A869D397-6A47-DDC1-9D2C-3D9326FADFFF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52F0AF1E-F5D2-E991-5188-F06CB046753B}"/>
              </a:ext>
            </a:extLst>
          </p:cNvPr>
          <p:cNvSpPr txBox="1"/>
          <p:nvPr/>
        </p:nvSpPr>
        <p:spPr>
          <a:xfrm>
            <a:off x="7270989" y="331711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D2E0E0E-2A1B-E322-9A11-87E67A347FDB}"/>
              </a:ext>
            </a:extLst>
          </p:cNvPr>
          <p:cNvSpPr txBox="1"/>
          <p:nvPr/>
        </p:nvSpPr>
        <p:spPr>
          <a:xfrm>
            <a:off x="7327377" y="355269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1C4F7649-5EBD-71A6-9D13-650FB9AB2CCA}"/>
              </a:ext>
            </a:extLst>
          </p:cNvPr>
          <p:cNvSpPr txBox="1"/>
          <p:nvPr/>
        </p:nvSpPr>
        <p:spPr>
          <a:xfrm>
            <a:off x="7260322" y="379107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C1C228A-67CE-366F-025B-7C4D0558DC0B}"/>
              </a:ext>
            </a:extLst>
          </p:cNvPr>
          <p:cNvSpPr txBox="1"/>
          <p:nvPr/>
        </p:nvSpPr>
        <p:spPr>
          <a:xfrm>
            <a:off x="7519655" y="402729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D3212C80-7B87-F065-24D3-923D369C753D}"/>
              </a:ext>
            </a:extLst>
          </p:cNvPr>
          <p:cNvGrpSpPr/>
          <p:nvPr/>
        </p:nvGrpSpPr>
        <p:grpSpPr>
          <a:xfrm>
            <a:off x="7105382" y="1825625"/>
            <a:ext cx="2950845" cy="1169035"/>
            <a:chOff x="6380988" y="1933955"/>
            <a:chExt cx="2950845" cy="1169035"/>
          </a:xfrm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C03E0100-7E89-A1D9-3108-1D28619CB2EC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39B91A0D-1907-F96C-9E40-C2B25A9B1469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A5BBB8E8-0D0F-53B0-9DBA-E58DD617CDDD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313A9E20-76CB-24E9-9210-93E03B5BCEFA}"/>
              </a:ext>
            </a:extLst>
          </p:cNvPr>
          <p:cNvSpPr txBox="1"/>
          <p:nvPr/>
        </p:nvSpPr>
        <p:spPr>
          <a:xfrm>
            <a:off x="7338300" y="211163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DCC08C2-62D8-380F-D706-C8E93C91A78F}"/>
              </a:ext>
            </a:extLst>
          </p:cNvPr>
          <p:cNvSpPr txBox="1"/>
          <p:nvPr/>
        </p:nvSpPr>
        <p:spPr>
          <a:xfrm>
            <a:off x="7530324" y="234785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F43CBE2B-37EB-1ABA-AACB-8E642194EFB5}"/>
              </a:ext>
            </a:extLst>
          </p:cNvPr>
          <p:cNvGrpSpPr/>
          <p:nvPr/>
        </p:nvGrpSpPr>
        <p:grpSpPr>
          <a:xfrm>
            <a:off x="9662653" y="1825625"/>
            <a:ext cx="1938655" cy="1728470"/>
            <a:chOff x="8938259" y="1933955"/>
            <a:chExt cx="1938655" cy="1728470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20E3226E-D5E1-F1E2-3702-9F4541A67227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861AE922-18C9-24BB-883C-D445FBFDFAF3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2400FB57-F46B-F795-69B8-5179742EA5AE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699A4762-336F-EA17-C6F5-848AEC52D6A7}"/>
              </a:ext>
            </a:extLst>
          </p:cNvPr>
          <p:cNvSpPr txBox="1"/>
          <p:nvPr/>
        </p:nvSpPr>
        <p:spPr>
          <a:xfrm>
            <a:off x="9865091" y="211163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9AA8FDD2-DD34-A659-78C5-89ADA08E163A}"/>
              </a:ext>
            </a:extLst>
          </p:cNvPr>
          <p:cNvSpPr txBox="1"/>
          <p:nvPr/>
        </p:nvSpPr>
        <p:spPr>
          <a:xfrm>
            <a:off x="10023587" y="234785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EC293656-15C1-F84F-4353-85169F4E98FF}"/>
              </a:ext>
            </a:extLst>
          </p:cNvPr>
          <p:cNvGrpSpPr/>
          <p:nvPr/>
        </p:nvGrpSpPr>
        <p:grpSpPr>
          <a:xfrm>
            <a:off x="9662653" y="3267329"/>
            <a:ext cx="1938655" cy="1170305"/>
            <a:chOff x="8938259" y="3375659"/>
            <a:chExt cx="1938655" cy="1170305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66C42616-7878-582A-5BCE-0693D3DB1705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470924BD-744A-2479-4C74-1EFF0957C9F0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545C03AF-3F61-4876-E35D-60BEE1F72844}"/>
              </a:ext>
            </a:extLst>
          </p:cNvPr>
          <p:cNvSpPr txBox="1"/>
          <p:nvPr/>
        </p:nvSpPr>
        <p:spPr>
          <a:xfrm>
            <a:off x="9779748" y="354812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7BD00-0478-3775-2692-C038AC7A0370}"/>
              </a:ext>
            </a:extLst>
          </p:cNvPr>
          <p:cNvSpPr txBox="1"/>
          <p:nvPr/>
        </p:nvSpPr>
        <p:spPr>
          <a:xfrm>
            <a:off x="800323" y="2121281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GitHub </a:t>
            </a:r>
            <a:r>
              <a:rPr lang="en-US" sz="2000" u="sng" dirty="0" err="1"/>
              <a:t>url</a:t>
            </a:r>
            <a:r>
              <a:rPr lang="en-US" sz="2000" u="sng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8DAAC-0CDD-A66B-0306-7FD9EF8A0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2" y="1464817"/>
            <a:ext cx="6902816" cy="3882834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58851856-97A3-1E04-94A1-7BDC0F5C7CEC}"/>
              </a:ext>
            </a:extLst>
          </p:cNvPr>
          <p:cNvSpPr txBox="1"/>
          <p:nvPr/>
        </p:nvSpPr>
        <p:spPr>
          <a:xfrm>
            <a:off x="1660672" y="5557496"/>
            <a:ext cx="90430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"/>
                <a:cs typeface="Carlito"/>
              </a:rPr>
              <a:t>This is </a:t>
            </a:r>
            <a:r>
              <a:rPr sz="2000" dirty="0">
                <a:latin typeface=""/>
                <a:cs typeface="Carlito"/>
              </a:rPr>
              <a:t>a </a:t>
            </a:r>
            <a:r>
              <a:rPr sz="2000" spc="-20" dirty="0">
                <a:latin typeface=""/>
                <a:cs typeface="Carlito"/>
              </a:rPr>
              <a:t>preview </a:t>
            </a:r>
            <a:r>
              <a:rPr sz="2000" spc="-5" dirty="0">
                <a:latin typeface=""/>
                <a:cs typeface="Carlito"/>
              </a:rPr>
              <a:t>of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Plotly dashboard. </a:t>
            </a:r>
            <a:r>
              <a:rPr sz="2000" spc="-5" dirty="0">
                <a:latin typeface=""/>
                <a:cs typeface="Carlito"/>
              </a:rPr>
              <a:t>The </a:t>
            </a:r>
            <a:r>
              <a:rPr sz="2000" spc="-20" dirty="0">
                <a:latin typeface=""/>
                <a:cs typeface="Carlito"/>
              </a:rPr>
              <a:t>following </a:t>
            </a:r>
            <a:r>
              <a:rPr sz="2000" spc="-5" dirty="0">
                <a:latin typeface=""/>
                <a:cs typeface="Carlito"/>
              </a:rPr>
              <a:t>sides will show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results </a:t>
            </a:r>
            <a:r>
              <a:rPr sz="2000" spc="-5" dirty="0">
                <a:latin typeface=""/>
                <a:cs typeface="Carlito"/>
              </a:rPr>
              <a:t>of </a:t>
            </a:r>
            <a:r>
              <a:rPr sz="2000" spc="-20" dirty="0">
                <a:latin typeface=""/>
                <a:cs typeface="Carlito"/>
              </a:rPr>
              <a:t>EDA </a:t>
            </a:r>
            <a:r>
              <a:rPr sz="2000" spc="-5" dirty="0">
                <a:latin typeface=""/>
                <a:cs typeface="Carlito"/>
              </a:rPr>
              <a:t>with  </a:t>
            </a:r>
            <a:r>
              <a:rPr sz="2000" spc="-20" dirty="0">
                <a:latin typeface=""/>
                <a:cs typeface="Carlito"/>
              </a:rPr>
              <a:t>visualization, EDA </a:t>
            </a:r>
            <a:r>
              <a:rPr sz="2000" spc="-5" dirty="0">
                <a:latin typeface=""/>
                <a:cs typeface="Carlito"/>
              </a:rPr>
              <a:t>with </a:t>
            </a:r>
            <a:r>
              <a:rPr sz="2000" dirty="0">
                <a:latin typeface=""/>
                <a:cs typeface="Carlito"/>
              </a:rPr>
              <a:t>SQL, </a:t>
            </a:r>
            <a:r>
              <a:rPr sz="2000" spc="-25" dirty="0">
                <a:latin typeface=""/>
                <a:cs typeface="Carlito"/>
              </a:rPr>
              <a:t>Interactive </a:t>
            </a:r>
            <a:r>
              <a:rPr sz="2000" dirty="0">
                <a:latin typeface=""/>
                <a:cs typeface="Carlito"/>
              </a:rPr>
              <a:t>Map </a:t>
            </a:r>
            <a:r>
              <a:rPr sz="2000" spc="-5" dirty="0">
                <a:latin typeface=""/>
                <a:cs typeface="Carlito"/>
              </a:rPr>
              <a:t>with </a:t>
            </a:r>
            <a:r>
              <a:rPr sz="2000" spc="-20" dirty="0">
                <a:latin typeface=""/>
                <a:cs typeface="Carlito"/>
              </a:rPr>
              <a:t>Folium, </a:t>
            </a:r>
            <a:r>
              <a:rPr sz="2000" dirty="0">
                <a:latin typeface=""/>
                <a:cs typeface="Carlito"/>
              </a:rPr>
              <a:t>and </a:t>
            </a:r>
            <a:r>
              <a:rPr sz="2000" spc="-10" dirty="0">
                <a:latin typeface=""/>
                <a:cs typeface="Carlito"/>
              </a:rPr>
              <a:t>finally </a:t>
            </a:r>
            <a:r>
              <a:rPr sz="2000" dirty="0">
                <a:latin typeface=""/>
                <a:cs typeface="Carlito"/>
              </a:rPr>
              <a:t>the </a:t>
            </a:r>
            <a:r>
              <a:rPr sz="2000" spc="-15" dirty="0">
                <a:latin typeface=""/>
                <a:cs typeface="Carlito"/>
              </a:rPr>
              <a:t>results </a:t>
            </a:r>
            <a:r>
              <a:rPr sz="2000" spc="-5" dirty="0">
                <a:latin typeface=""/>
                <a:cs typeface="Carlito"/>
              </a:rPr>
              <a:t>of our </a:t>
            </a:r>
            <a:r>
              <a:rPr sz="2000" dirty="0">
                <a:latin typeface=""/>
                <a:cs typeface="Carlito"/>
              </a:rPr>
              <a:t>model </a:t>
            </a:r>
            <a:r>
              <a:rPr sz="2000" spc="-5" dirty="0">
                <a:latin typeface=""/>
                <a:cs typeface="Carlito"/>
              </a:rPr>
              <a:t>with  </a:t>
            </a:r>
            <a:r>
              <a:rPr sz="2000" dirty="0">
                <a:latin typeface=""/>
                <a:cs typeface="Carlito"/>
              </a:rPr>
              <a:t>about 83%</a:t>
            </a:r>
            <a:r>
              <a:rPr sz="2000" spc="-5" dirty="0">
                <a:latin typeface=""/>
                <a:cs typeface="Carlito"/>
              </a:rPr>
              <a:t> </a:t>
            </a:r>
            <a:r>
              <a:rPr sz="2000" spc="-45" dirty="0">
                <a:latin typeface=""/>
                <a:cs typeface="Carlito"/>
              </a:rPr>
              <a:t>accuracy.</a:t>
            </a:r>
            <a:endParaRPr sz="2000" dirty="0">
              <a:latin typeface="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ACCB11F-BEAE-4575-8030-AE8223385578}"/>
              </a:ext>
            </a:extLst>
          </p:cNvPr>
          <p:cNvSpPr/>
          <p:nvPr/>
        </p:nvSpPr>
        <p:spPr>
          <a:xfrm>
            <a:off x="45720" y="1682807"/>
            <a:ext cx="12100560" cy="26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B0507-F27B-D1F1-EE86-87B1F68D72E1}"/>
              </a:ext>
            </a:extLst>
          </p:cNvPr>
          <p:cNvSpPr txBox="1"/>
          <p:nvPr/>
        </p:nvSpPr>
        <p:spPr>
          <a:xfrm>
            <a:off x="2733765" y="4513147"/>
            <a:ext cx="726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0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</a:t>
            </a:r>
            <a:endParaRPr lang="en-US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2BE3-3380-1217-166D-96092E604750}"/>
              </a:ext>
            </a:extLst>
          </p:cNvPr>
          <p:cNvSpPr txBox="1"/>
          <p:nvPr/>
        </p:nvSpPr>
        <p:spPr>
          <a:xfrm>
            <a:off x="734028" y="5175193"/>
            <a:ext cx="118018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20" dirty="0">
                <a:latin typeface=""/>
                <a:cs typeface="Carlito"/>
              </a:rPr>
              <a:t>Graphic </a:t>
            </a:r>
            <a:r>
              <a:rPr lang="en-IN" sz="2000" spc="-10" dirty="0">
                <a:latin typeface=""/>
                <a:cs typeface="Carlito"/>
              </a:rPr>
              <a:t>suggests </a:t>
            </a:r>
            <a:r>
              <a:rPr lang="en-IN" sz="2000" spc="-5" dirty="0">
                <a:latin typeface=""/>
                <a:cs typeface="Carlito"/>
              </a:rPr>
              <a:t>an </a:t>
            </a:r>
            <a:r>
              <a:rPr lang="en-IN" sz="2000" spc="-20" dirty="0">
                <a:latin typeface=""/>
                <a:cs typeface="Carlito"/>
              </a:rPr>
              <a:t>increase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5" dirty="0">
                <a:latin typeface=""/>
                <a:cs typeface="Carlito"/>
              </a:rPr>
              <a:t>time </a:t>
            </a:r>
            <a:r>
              <a:rPr lang="en-IN" sz="2000" spc="-20" dirty="0">
                <a:latin typeface=""/>
                <a:cs typeface="Carlito"/>
              </a:rPr>
              <a:t>(indicated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5" dirty="0">
                <a:latin typeface=""/>
                <a:cs typeface="Carlito"/>
              </a:rPr>
              <a:t>Number). </a:t>
            </a:r>
          </a:p>
          <a:p>
            <a:r>
              <a:rPr lang="en-IN" sz="2000" spc="-25" dirty="0">
                <a:latin typeface=""/>
                <a:cs typeface="Carlito"/>
              </a:rPr>
              <a:t>Likely </a:t>
            </a:r>
            <a:r>
              <a:rPr lang="en-IN" sz="2000" spc="-5" dirty="0">
                <a:latin typeface=""/>
                <a:cs typeface="Carlito"/>
              </a:rPr>
              <a:t>a big </a:t>
            </a:r>
            <a:r>
              <a:rPr lang="en-IN" sz="2000" spc="-25" dirty="0">
                <a:latin typeface=""/>
                <a:cs typeface="Carlito"/>
              </a:rPr>
              <a:t>breakthrough </a:t>
            </a:r>
            <a:r>
              <a:rPr lang="en-IN" sz="2000" spc="-20" dirty="0">
                <a:latin typeface=""/>
                <a:cs typeface="Carlito"/>
              </a:rPr>
              <a:t>around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15" dirty="0">
                <a:latin typeface=""/>
                <a:cs typeface="Carlito"/>
              </a:rPr>
              <a:t>20 </a:t>
            </a:r>
            <a:r>
              <a:rPr lang="en-IN" sz="2000" spc="-5" dirty="0">
                <a:latin typeface=""/>
                <a:cs typeface="Carlito"/>
              </a:rPr>
              <a:t>which </a:t>
            </a:r>
            <a:r>
              <a:rPr lang="en-IN" sz="2000" spc="-15" dirty="0">
                <a:latin typeface=""/>
                <a:cs typeface="Carlito"/>
              </a:rPr>
              <a:t>significantly </a:t>
            </a:r>
            <a:r>
              <a:rPr lang="en-IN" sz="2000" spc="-20" dirty="0">
                <a:latin typeface=""/>
                <a:cs typeface="Carlito"/>
              </a:rPr>
              <a:t>increased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5" dirty="0">
                <a:latin typeface=""/>
                <a:cs typeface="Carlito"/>
              </a:rPr>
              <a:t>rate.  </a:t>
            </a:r>
            <a:r>
              <a:rPr lang="en-IN" sz="2000" spc="-20" dirty="0">
                <a:latin typeface=""/>
                <a:cs typeface="Carlito"/>
              </a:rPr>
              <a:t>CCAFS 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5" dirty="0">
                <a:latin typeface=""/>
                <a:cs typeface="Carlito"/>
              </a:rPr>
              <a:t>be the main </a:t>
            </a:r>
            <a:r>
              <a:rPr lang="en-IN" sz="2000" spc="-10" dirty="0">
                <a:latin typeface=""/>
                <a:cs typeface="Carlito"/>
              </a:rPr>
              <a:t>launch </a:t>
            </a:r>
            <a:r>
              <a:rPr lang="en-IN" sz="2000" spc="-15" dirty="0">
                <a:latin typeface=""/>
                <a:cs typeface="Carlito"/>
              </a:rPr>
              <a:t>site </a:t>
            </a:r>
            <a:r>
              <a:rPr lang="en-IN" sz="2000" spc="-5" dirty="0">
                <a:latin typeface=""/>
                <a:cs typeface="Carlito"/>
              </a:rPr>
              <a:t>as it has the </a:t>
            </a:r>
            <a:r>
              <a:rPr lang="en-IN" sz="2000" spc="-20" dirty="0">
                <a:latin typeface=""/>
                <a:cs typeface="Carlito"/>
              </a:rPr>
              <a:t>most</a:t>
            </a:r>
            <a:r>
              <a:rPr lang="en-IN" sz="2000" spc="-90" dirty="0">
                <a:latin typeface=""/>
                <a:cs typeface="Carlito"/>
              </a:rPr>
              <a:t> </a:t>
            </a:r>
            <a:r>
              <a:rPr lang="en-IN" sz="2000" spc="-20" dirty="0">
                <a:latin typeface=""/>
                <a:cs typeface="Carlito"/>
              </a:rPr>
              <a:t>volume.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8CE58EA-70DB-B6CF-94E5-DA3AEE3C544E}"/>
              </a:ext>
            </a:extLst>
          </p:cNvPr>
          <p:cNvSpPr/>
          <p:nvPr/>
        </p:nvSpPr>
        <p:spPr>
          <a:xfrm>
            <a:off x="91440" y="1603359"/>
            <a:ext cx="12100560" cy="3011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CC75C-24BF-CF33-108A-D5CE3587598F}"/>
              </a:ext>
            </a:extLst>
          </p:cNvPr>
          <p:cNvSpPr txBox="1"/>
          <p:nvPr/>
        </p:nvSpPr>
        <p:spPr>
          <a:xfrm>
            <a:off x="2220686" y="4818806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14353-DAA4-F3D3-0BB0-0B0A14918317}"/>
              </a:ext>
            </a:extLst>
          </p:cNvPr>
          <p:cNvSpPr txBox="1"/>
          <p:nvPr/>
        </p:nvSpPr>
        <p:spPr>
          <a:xfrm>
            <a:off x="2220686" y="5334465"/>
            <a:ext cx="716933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spc="-25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0" dirty="0">
                <a:latin typeface=""/>
                <a:cs typeface="Carlito"/>
              </a:rPr>
              <a:t>fall mostly between </a:t>
            </a:r>
            <a:r>
              <a:rPr lang="en-IN" sz="2000" spc="-10" dirty="0">
                <a:latin typeface=""/>
                <a:cs typeface="Carlito"/>
              </a:rPr>
              <a:t>0-6000 </a:t>
            </a:r>
            <a:r>
              <a:rPr lang="en-IN" sz="2000" spc="-5" dirty="0">
                <a:latin typeface=""/>
                <a:cs typeface="Carlito"/>
              </a:rPr>
              <a:t>kg.  </a:t>
            </a:r>
          </a:p>
          <a:p>
            <a:r>
              <a:rPr lang="en-IN" sz="2000" spc="-25" dirty="0">
                <a:latin typeface=""/>
                <a:cs typeface="Carlito"/>
              </a:rPr>
              <a:t>Different </a:t>
            </a:r>
            <a:r>
              <a:rPr lang="en-IN" sz="2000" spc="-5" dirty="0">
                <a:latin typeface=""/>
                <a:cs typeface="Carlito"/>
              </a:rPr>
              <a:t>launch </a:t>
            </a:r>
            <a:r>
              <a:rPr lang="en-IN" sz="2000" spc="-10" dirty="0">
                <a:latin typeface=""/>
                <a:cs typeface="Carlito"/>
              </a:rPr>
              <a:t>sites </a:t>
            </a:r>
            <a:r>
              <a:rPr lang="en-IN" sz="2000" spc="-5" dirty="0">
                <a:latin typeface=""/>
                <a:cs typeface="Carlito"/>
              </a:rPr>
              <a:t>also </a:t>
            </a:r>
            <a:r>
              <a:rPr lang="en-IN" sz="2000" spc="-15" dirty="0">
                <a:latin typeface=""/>
                <a:cs typeface="Carlito"/>
              </a:rPr>
              <a:t>seem to use </a:t>
            </a:r>
            <a:r>
              <a:rPr lang="en-IN" sz="2000" spc="-25" dirty="0">
                <a:latin typeface=""/>
                <a:cs typeface="Carlito"/>
              </a:rPr>
              <a:t>different </a:t>
            </a:r>
            <a:r>
              <a:rPr lang="en-IN" sz="2000" spc="-20" dirty="0">
                <a:latin typeface=""/>
                <a:cs typeface="Carlito"/>
              </a:rPr>
              <a:t>payload</a:t>
            </a:r>
            <a:r>
              <a:rPr lang="en-IN" sz="2000" spc="-10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mass.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BF72143-081D-04D3-5B73-93C8BEBA8048}"/>
              </a:ext>
            </a:extLst>
          </p:cNvPr>
          <p:cNvSpPr/>
          <p:nvPr/>
        </p:nvSpPr>
        <p:spPr>
          <a:xfrm>
            <a:off x="2837259" y="1632454"/>
            <a:ext cx="5439841" cy="327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2ADFB-5538-F984-C97C-94E807629A47}"/>
              </a:ext>
            </a:extLst>
          </p:cNvPr>
          <p:cNvSpPr txBox="1"/>
          <p:nvPr/>
        </p:nvSpPr>
        <p:spPr>
          <a:xfrm>
            <a:off x="8856830" y="2497752"/>
            <a:ext cx="2601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>
                <a:latin typeface=""/>
                <a:cs typeface="Carlito"/>
              </a:rPr>
              <a:t>Success </a:t>
            </a:r>
            <a:r>
              <a:rPr lang="en-IN" sz="1800" spc="-25" dirty="0">
                <a:latin typeface=""/>
                <a:cs typeface="Carlito"/>
              </a:rPr>
              <a:t>Rate </a:t>
            </a:r>
            <a:r>
              <a:rPr lang="en-IN" sz="1800" spc="-20" dirty="0">
                <a:latin typeface=""/>
                <a:cs typeface="Carlito"/>
              </a:rPr>
              <a:t>Scale</a:t>
            </a:r>
            <a:r>
              <a:rPr lang="en-IN" sz="1800" spc="-6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with  </a:t>
            </a:r>
            <a:r>
              <a:rPr lang="en-IN" sz="1800" dirty="0">
                <a:latin typeface=""/>
                <a:cs typeface="Carlito"/>
              </a:rPr>
              <a:t>0 as</a:t>
            </a:r>
            <a:r>
              <a:rPr lang="en-IN" sz="1800" spc="-7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0%</a:t>
            </a:r>
            <a:endParaRPr lang="en-IN" sz="1800" dirty="0">
              <a:latin typeface="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IN" sz="1800" dirty="0">
                <a:latin typeface=""/>
                <a:cs typeface="Carlito"/>
              </a:rPr>
              <a:t>0.6 as</a:t>
            </a:r>
            <a:r>
              <a:rPr lang="en-IN" sz="1800" spc="-195" dirty="0">
                <a:latin typeface=""/>
                <a:cs typeface="Carlito"/>
              </a:rPr>
              <a:t> </a:t>
            </a:r>
            <a:r>
              <a:rPr lang="en-IN" sz="1800" dirty="0">
                <a:latin typeface=""/>
                <a:cs typeface="Carlito"/>
              </a:rPr>
              <a:t>60%  1 as</a:t>
            </a:r>
            <a:r>
              <a:rPr lang="en-IN" sz="1800" spc="-12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100%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35BA9-0DBC-2387-44C3-C5DDB516BDC7}"/>
              </a:ext>
            </a:extLst>
          </p:cNvPr>
          <p:cNvSpPr txBox="1"/>
          <p:nvPr/>
        </p:nvSpPr>
        <p:spPr>
          <a:xfrm>
            <a:off x="1105489" y="4923476"/>
            <a:ext cx="9844644" cy="220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spc="-15" dirty="0">
                <a:latin typeface=""/>
                <a:cs typeface="Carlito"/>
              </a:rPr>
              <a:t>ES-L1 </a:t>
            </a:r>
            <a:r>
              <a:rPr lang="en-IN" sz="2000" spc="-20" dirty="0">
                <a:latin typeface=""/>
                <a:cs typeface="Carlito"/>
              </a:rPr>
              <a:t>(1), </a:t>
            </a:r>
            <a:r>
              <a:rPr lang="en-IN" sz="2000" spc="-25" dirty="0">
                <a:latin typeface=""/>
                <a:cs typeface="Carlito"/>
              </a:rPr>
              <a:t>GEO </a:t>
            </a:r>
            <a:r>
              <a:rPr lang="en-IN" sz="2000" spc="-20" dirty="0">
                <a:latin typeface=""/>
                <a:cs typeface="Carlito"/>
              </a:rPr>
              <a:t>(1), HEO </a:t>
            </a:r>
            <a:r>
              <a:rPr lang="en-IN" sz="2000" spc="-15" dirty="0">
                <a:latin typeface=""/>
                <a:cs typeface="Carlito"/>
              </a:rPr>
              <a:t>(1) </a:t>
            </a:r>
            <a:r>
              <a:rPr lang="en-IN" sz="2000" spc="-25" dirty="0">
                <a:latin typeface=""/>
                <a:cs typeface="Carlito"/>
              </a:rPr>
              <a:t>have </a:t>
            </a:r>
            <a:r>
              <a:rPr lang="en-IN" sz="2000" spc="-20" dirty="0">
                <a:latin typeface=""/>
                <a:cs typeface="Carlito"/>
              </a:rPr>
              <a:t>100%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15" dirty="0">
                <a:latin typeface=""/>
                <a:cs typeface="Carlito"/>
              </a:rPr>
              <a:t>(sample </a:t>
            </a:r>
            <a:r>
              <a:rPr lang="en-IN" sz="2000" spc="-20" dirty="0">
                <a:latin typeface=""/>
                <a:cs typeface="Carlito"/>
              </a:rPr>
              <a:t>sizes </a:t>
            </a:r>
            <a:r>
              <a:rPr lang="en-IN" sz="2000" spc="-5" dirty="0">
                <a:latin typeface=""/>
                <a:cs typeface="Carlito"/>
              </a:rPr>
              <a:t>in </a:t>
            </a:r>
            <a:r>
              <a:rPr lang="en-IN" sz="2000" spc="-20" dirty="0">
                <a:latin typeface=""/>
                <a:cs typeface="Carlito"/>
              </a:rPr>
              <a:t>parenthesis)  </a:t>
            </a:r>
            <a:r>
              <a:rPr lang="en-IN" sz="2000" spc="-10" dirty="0">
                <a:latin typeface=""/>
                <a:cs typeface="Carlito"/>
              </a:rPr>
              <a:t>SSO </a:t>
            </a:r>
            <a:r>
              <a:rPr lang="en-IN" sz="2000" spc="-15" dirty="0">
                <a:latin typeface=""/>
                <a:cs typeface="Carlito"/>
              </a:rPr>
              <a:t>(5)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20" dirty="0">
                <a:latin typeface=""/>
                <a:cs typeface="Carlito"/>
              </a:rPr>
              <a:t>100% </a:t>
            </a:r>
            <a:r>
              <a:rPr lang="en-IN" sz="2000" spc="-10" dirty="0">
                <a:latin typeface=""/>
                <a:cs typeface="Carlito"/>
              </a:rPr>
              <a:t>success</a:t>
            </a:r>
            <a:r>
              <a:rPr lang="en-IN" sz="2000" spc="45" dirty="0">
                <a:latin typeface=""/>
                <a:cs typeface="Carlito"/>
              </a:rPr>
              <a:t> </a:t>
            </a:r>
            <a:r>
              <a:rPr lang="en-IN" sz="2000" spc="-40" dirty="0">
                <a:latin typeface=""/>
                <a:cs typeface="Carlito"/>
              </a:rPr>
              <a:t>rate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IN" sz="2000" spc="-25" dirty="0">
                <a:latin typeface=""/>
                <a:cs typeface="Carlito"/>
              </a:rPr>
              <a:t>VLEO </a:t>
            </a:r>
            <a:r>
              <a:rPr lang="en-IN" sz="2000" spc="-20" dirty="0">
                <a:latin typeface=""/>
                <a:cs typeface="Carlito"/>
              </a:rPr>
              <a:t>(14)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20" dirty="0">
                <a:latin typeface=""/>
                <a:cs typeface="Carlito"/>
              </a:rPr>
              <a:t>decent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5" dirty="0">
                <a:latin typeface=""/>
                <a:cs typeface="Carlito"/>
              </a:rPr>
              <a:t>and</a:t>
            </a:r>
            <a:r>
              <a:rPr lang="en-IN" sz="2000" spc="15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attempts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IN" sz="2000" spc="-5" dirty="0">
                <a:latin typeface=""/>
                <a:cs typeface="Carlito"/>
              </a:rPr>
              <a:t>SO </a:t>
            </a:r>
            <a:r>
              <a:rPr lang="en-IN" sz="2000" spc="-15" dirty="0">
                <a:latin typeface=""/>
                <a:cs typeface="Carlito"/>
              </a:rPr>
              <a:t>(1) </a:t>
            </a:r>
            <a:r>
              <a:rPr lang="en-IN" sz="2000" spc="-5" dirty="0">
                <a:latin typeface=""/>
                <a:cs typeface="Carlito"/>
              </a:rPr>
              <a:t>has </a:t>
            </a:r>
            <a:r>
              <a:rPr lang="en-IN" sz="2000" spc="-15" dirty="0">
                <a:latin typeface=""/>
                <a:cs typeface="Carlito"/>
              </a:rPr>
              <a:t>0% success</a:t>
            </a:r>
            <a:r>
              <a:rPr lang="en-IN" sz="2000" spc="85" dirty="0">
                <a:latin typeface=""/>
                <a:cs typeface="Carlito"/>
              </a:rPr>
              <a:t> </a:t>
            </a:r>
            <a:r>
              <a:rPr lang="en-IN" sz="2000" spc="-40" dirty="0">
                <a:latin typeface=""/>
                <a:cs typeface="Carlito"/>
              </a:rPr>
              <a:t>rate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IN" sz="2000" spc="-40" dirty="0">
                <a:latin typeface=""/>
                <a:cs typeface="Carlito"/>
              </a:rPr>
              <a:t>GTO </a:t>
            </a:r>
            <a:r>
              <a:rPr lang="en-IN" sz="2000" spc="-20" dirty="0">
                <a:latin typeface=""/>
                <a:cs typeface="Carlito"/>
              </a:rPr>
              <a:t>(27) </a:t>
            </a:r>
            <a:r>
              <a:rPr lang="en-IN" sz="2000" spc="-5" dirty="0">
                <a:latin typeface=""/>
                <a:cs typeface="Carlito"/>
              </a:rPr>
              <a:t>has the </a:t>
            </a:r>
            <a:r>
              <a:rPr lang="en-IN" sz="2000" spc="-20" dirty="0">
                <a:latin typeface=""/>
                <a:cs typeface="Carlito"/>
              </a:rPr>
              <a:t>around 50%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40" dirty="0">
                <a:latin typeface=""/>
                <a:cs typeface="Carlito"/>
              </a:rPr>
              <a:t>rate </a:t>
            </a:r>
            <a:r>
              <a:rPr lang="en-IN" sz="2000" spc="-15" dirty="0">
                <a:latin typeface=""/>
                <a:cs typeface="Carlito"/>
              </a:rPr>
              <a:t>but </a:t>
            </a:r>
            <a:r>
              <a:rPr lang="en-IN" sz="2000" spc="-20" dirty="0">
                <a:latin typeface=""/>
                <a:cs typeface="Carlito"/>
              </a:rPr>
              <a:t>largest</a:t>
            </a:r>
            <a:r>
              <a:rPr lang="en-IN" sz="2000" spc="22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sample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A16D9F7-0AF4-FAA1-E422-4176A9FE5A50}"/>
              </a:ext>
            </a:extLst>
          </p:cNvPr>
          <p:cNvSpPr/>
          <p:nvPr/>
        </p:nvSpPr>
        <p:spPr>
          <a:xfrm>
            <a:off x="48768" y="1645559"/>
            <a:ext cx="12094464" cy="274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80BA6-28E1-0D55-AC54-7C3ECEB9DC4C}"/>
              </a:ext>
            </a:extLst>
          </p:cNvPr>
          <p:cNvSpPr txBox="1"/>
          <p:nvPr/>
        </p:nvSpPr>
        <p:spPr>
          <a:xfrm>
            <a:off x="2596273" y="4434817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 </a:t>
            </a:r>
            <a:r>
              <a:rPr lang="en-IN" sz="1800" spc="-20" dirty="0">
                <a:latin typeface=""/>
                <a:cs typeface="Carlito"/>
              </a:rPr>
              <a:t>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5C079-FEC5-65CF-4681-0D603494151A}"/>
              </a:ext>
            </a:extLst>
          </p:cNvPr>
          <p:cNvSpPr txBox="1"/>
          <p:nvPr/>
        </p:nvSpPr>
        <p:spPr>
          <a:xfrm>
            <a:off x="734028" y="4809827"/>
            <a:ext cx="9787153" cy="238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IN" sz="2000" spc="-15" dirty="0">
                <a:latin typeface=""/>
                <a:cs typeface="Carlito"/>
              </a:rPr>
              <a:t>Launch Orbit </a:t>
            </a:r>
            <a:r>
              <a:rPr lang="en-IN" sz="2000" spc="-25" dirty="0">
                <a:latin typeface=""/>
                <a:cs typeface="Carlito"/>
              </a:rPr>
              <a:t>preferences </a:t>
            </a:r>
            <a:r>
              <a:rPr lang="en-IN" sz="2000" spc="-5" dirty="0">
                <a:latin typeface=""/>
                <a:cs typeface="Carlito"/>
              </a:rPr>
              <a:t>changed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10" dirty="0">
                <a:latin typeface=""/>
                <a:cs typeface="Carlito"/>
              </a:rPr>
              <a:t>Flight </a:t>
            </a:r>
            <a:r>
              <a:rPr lang="en-IN" sz="2000" spc="-50" dirty="0">
                <a:latin typeface=""/>
                <a:cs typeface="Carlito"/>
              </a:rPr>
              <a:t>Number.  </a:t>
            </a:r>
            <a:r>
              <a:rPr lang="en-IN" sz="2000" spc="-15" dirty="0">
                <a:latin typeface=""/>
                <a:cs typeface="Carlito"/>
              </a:rPr>
              <a:t>Launch </a:t>
            </a:r>
            <a:r>
              <a:rPr lang="en-IN" sz="2000" spc="-25" dirty="0">
                <a:latin typeface=""/>
                <a:cs typeface="Carlito"/>
              </a:rPr>
              <a:t>Outcome </a:t>
            </a:r>
            <a:r>
              <a:rPr lang="en-IN" sz="2000" spc="-15" dirty="0">
                <a:latin typeface=""/>
                <a:cs typeface="Carlito"/>
              </a:rPr>
              <a:t>seems to </a:t>
            </a:r>
            <a:r>
              <a:rPr lang="en-IN" sz="2000" spc="-25" dirty="0">
                <a:latin typeface=""/>
                <a:cs typeface="Carlito"/>
              </a:rPr>
              <a:t>correlate </a:t>
            </a:r>
            <a:r>
              <a:rPr lang="en-IN" sz="2000" spc="-5" dirty="0">
                <a:latin typeface=""/>
                <a:cs typeface="Carlito"/>
              </a:rPr>
              <a:t>with this</a:t>
            </a:r>
            <a:r>
              <a:rPr lang="en-IN" sz="2000" spc="12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preference.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IN" sz="2000" spc="-15" dirty="0">
                <a:latin typeface=""/>
                <a:cs typeface="Carlito"/>
              </a:rPr>
              <a:t>SpaceX </a:t>
            </a:r>
            <a:r>
              <a:rPr lang="en-IN" sz="2000" spc="-20" dirty="0">
                <a:latin typeface=""/>
                <a:cs typeface="Carlito"/>
              </a:rPr>
              <a:t>started </a:t>
            </a:r>
            <a:r>
              <a:rPr lang="en-IN" sz="2000" spc="-5" dirty="0">
                <a:latin typeface=""/>
                <a:cs typeface="Carlito"/>
              </a:rPr>
              <a:t>with </a:t>
            </a: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orbits which </a:t>
            </a:r>
            <a:r>
              <a:rPr lang="en-IN" sz="2000" spc="-20" dirty="0">
                <a:latin typeface=""/>
                <a:cs typeface="Carlito"/>
              </a:rPr>
              <a:t>saw </a:t>
            </a:r>
            <a:r>
              <a:rPr lang="en-IN" sz="2000" spc="-25" dirty="0">
                <a:latin typeface=""/>
                <a:cs typeface="Carlito"/>
              </a:rPr>
              <a:t>moderate </a:t>
            </a: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and </a:t>
            </a:r>
            <a:r>
              <a:rPr lang="en-IN" sz="2000" spc="-25" dirty="0">
                <a:latin typeface=""/>
                <a:cs typeface="Carlito"/>
              </a:rPr>
              <a:t>returned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VLEO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5" dirty="0">
                <a:latin typeface=""/>
                <a:cs typeface="Carlito"/>
              </a:rPr>
              <a:t>recent </a:t>
            </a:r>
            <a:r>
              <a:rPr lang="en-IN" sz="2000" spc="-5" dirty="0">
                <a:latin typeface=""/>
                <a:cs typeface="Carlito"/>
              </a:rPr>
              <a:t>launches  </a:t>
            </a:r>
            <a:r>
              <a:rPr lang="en-IN" sz="2000" spc="-15" dirty="0">
                <a:latin typeface=""/>
                <a:cs typeface="Carlito"/>
              </a:rPr>
              <a:t>SpaceX </a:t>
            </a:r>
            <a:r>
              <a:rPr lang="en-IN" sz="2000" spc="-20" dirty="0">
                <a:latin typeface=""/>
                <a:cs typeface="Carlito"/>
              </a:rPr>
              <a:t>appears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perform better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0" dirty="0">
                <a:latin typeface=""/>
                <a:cs typeface="Carlito"/>
              </a:rPr>
              <a:t>lower </a:t>
            </a:r>
            <a:r>
              <a:rPr lang="en-IN" sz="2000" spc="-5" dirty="0">
                <a:latin typeface=""/>
                <a:cs typeface="Carlito"/>
              </a:rPr>
              <a:t>orbits or </a:t>
            </a:r>
            <a:r>
              <a:rPr lang="en-IN" sz="2000" spc="-20" dirty="0">
                <a:latin typeface=""/>
                <a:cs typeface="Carlito"/>
              </a:rPr>
              <a:t>Sun-synchronous</a:t>
            </a:r>
            <a:r>
              <a:rPr lang="en-IN" sz="2000" spc="27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orbits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982736C-6E62-037B-9DC6-EEDC5D5B213D}"/>
              </a:ext>
            </a:extLst>
          </p:cNvPr>
          <p:cNvSpPr/>
          <p:nvPr/>
        </p:nvSpPr>
        <p:spPr>
          <a:xfrm>
            <a:off x="-19421" y="1701315"/>
            <a:ext cx="12094464" cy="2575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DFDD0-5226-0B54-8359-911759BAE701}"/>
              </a:ext>
            </a:extLst>
          </p:cNvPr>
          <p:cNvSpPr txBox="1"/>
          <p:nvPr/>
        </p:nvSpPr>
        <p:spPr>
          <a:xfrm>
            <a:off x="2113806" y="4567528"/>
            <a:ext cx="732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solidFill>
                  <a:srgbClr val="00B050"/>
                </a:solidFill>
                <a:latin typeface=""/>
                <a:cs typeface="Carlito"/>
              </a:rPr>
              <a:t>Green</a:t>
            </a:r>
            <a:r>
              <a:rPr lang="en-IN" sz="1800" spc="-20" dirty="0">
                <a:latin typeface=""/>
                <a:cs typeface="Carlito"/>
              </a:rPr>
              <a:t> indicates successful </a:t>
            </a:r>
            <a:r>
              <a:rPr lang="en-IN" sz="1800" spc="-10" dirty="0">
                <a:latin typeface=""/>
                <a:cs typeface="Carlito"/>
              </a:rPr>
              <a:t>launch; </a:t>
            </a:r>
            <a:r>
              <a:rPr lang="en-IN" spc="-15" dirty="0">
                <a:solidFill>
                  <a:srgbClr val="0070C0"/>
                </a:solidFill>
                <a:latin typeface=""/>
                <a:cs typeface="Carlito"/>
              </a:rPr>
              <a:t>Blue</a:t>
            </a:r>
            <a:r>
              <a:rPr lang="en-IN" sz="1800" spc="-15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indicates unsuccessful</a:t>
            </a:r>
            <a:r>
              <a:rPr lang="en-IN" sz="1800" spc="185" dirty="0">
                <a:latin typeface=""/>
                <a:cs typeface="Carlito"/>
              </a:rPr>
              <a:t> </a:t>
            </a:r>
            <a:r>
              <a:rPr lang="en-IN" sz="1800" spc="-10" dirty="0">
                <a:latin typeface=""/>
                <a:cs typeface="Carlito"/>
              </a:rPr>
              <a:t>launch.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7117D-3E17-47F8-3D27-3F77199BCC3F}"/>
              </a:ext>
            </a:extLst>
          </p:cNvPr>
          <p:cNvSpPr txBox="1"/>
          <p:nvPr/>
        </p:nvSpPr>
        <p:spPr>
          <a:xfrm>
            <a:off x="447659" y="5020673"/>
            <a:ext cx="11296682" cy="1395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IN" sz="2000" spc="-25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seems </a:t>
            </a:r>
            <a:r>
              <a:rPr lang="en-IN" sz="2000" spc="-15" dirty="0">
                <a:latin typeface=""/>
                <a:cs typeface="Carlito"/>
              </a:rPr>
              <a:t>to </a:t>
            </a:r>
            <a:r>
              <a:rPr lang="en-IN" sz="2000" spc="-25" dirty="0">
                <a:latin typeface=""/>
                <a:cs typeface="Carlito"/>
              </a:rPr>
              <a:t>correlate </a:t>
            </a:r>
            <a:r>
              <a:rPr lang="en-IN" sz="2000" spc="-5" dirty="0">
                <a:latin typeface=""/>
                <a:cs typeface="Carlito"/>
              </a:rPr>
              <a:t>with</a:t>
            </a:r>
            <a:r>
              <a:rPr lang="en-IN" sz="2000" spc="40" dirty="0">
                <a:latin typeface=""/>
                <a:cs typeface="Carlito"/>
              </a:rPr>
              <a:t> </a:t>
            </a:r>
            <a:r>
              <a:rPr lang="en-IN" sz="2000" spc="-15" dirty="0">
                <a:latin typeface=""/>
                <a:cs typeface="Carlito"/>
              </a:rPr>
              <a:t>orbit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IN" sz="2000" spc="-25" dirty="0">
                <a:latin typeface=""/>
                <a:cs typeface="Carlito"/>
              </a:rPr>
              <a:t>LEO </a:t>
            </a:r>
            <a:r>
              <a:rPr lang="en-IN" sz="2000" spc="-5" dirty="0">
                <a:latin typeface=""/>
                <a:cs typeface="Carlito"/>
              </a:rPr>
              <a:t>and </a:t>
            </a:r>
            <a:r>
              <a:rPr lang="en-IN" sz="2000" spc="-15" dirty="0">
                <a:latin typeface=""/>
                <a:cs typeface="Carlito"/>
              </a:rPr>
              <a:t>SSO seem to </a:t>
            </a:r>
            <a:r>
              <a:rPr lang="en-IN" sz="2000" spc="-25" dirty="0">
                <a:latin typeface=""/>
                <a:cs typeface="Carlito"/>
              </a:rPr>
              <a:t>have </a:t>
            </a:r>
            <a:r>
              <a:rPr lang="en-IN" sz="2000" spc="-20" dirty="0">
                <a:latin typeface=""/>
                <a:cs typeface="Carlito"/>
              </a:rPr>
              <a:t>relatively low payload</a:t>
            </a:r>
            <a:r>
              <a:rPr lang="en-IN" sz="2000" spc="135" dirty="0">
                <a:latin typeface=""/>
                <a:cs typeface="Carlito"/>
              </a:rPr>
              <a:t> </a:t>
            </a:r>
            <a:r>
              <a:rPr lang="en-IN" sz="2000" spc="-5" dirty="0">
                <a:latin typeface=""/>
                <a:cs typeface="Carlito"/>
              </a:rPr>
              <a:t>mass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IN" sz="2000" spc="-5" dirty="0">
                <a:latin typeface=""/>
                <a:cs typeface="Carlito"/>
              </a:rPr>
              <a:t>The other </a:t>
            </a:r>
            <a:r>
              <a:rPr lang="en-IN" sz="2000" spc="-20" dirty="0">
                <a:latin typeface=""/>
                <a:cs typeface="Carlito"/>
              </a:rPr>
              <a:t>most successful </a:t>
            </a:r>
            <a:r>
              <a:rPr lang="en-IN" sz="2000" spc="-5" dirty="0">
                <a:latin typeface=""/>
                <a:cs typeface="Carlito"/>
              </a:rPr>
              <a:t>orbit </a:t>
            </a:r>
            <a:r>
              <a:rPr lang="en-IN" sz="2000" spc="-20" dirty="0">
                <a:latin typeface=""/>
                <a:cs typeface="Carlito"/>
              </a:rPr>
              <a:t>VLEO </a:t>
            </a:r>
            <a:r>
              <a:rPr lang="en-IN" sz="2000" spc="-5" dirty="0">
                <a:latin typeface=""/>
                <a:cs typeface="Carlito"/>
              </a:rPr>
              <a:t>only has </a:t>
            </a:r>
            <a:r>
              <a:rPr lang="en-IN" sz="2000" spc="-10" dirty="0">
                <a:latin typeface=""/>
                <a:cs typeface="Carlito"/>
              </a:rPr>
              <a:t>payload </a:t>
            </a:r>
            <a:r>
              <a:rPr lang="en-IN" sz="2000" spc="-5" dirty="0">
                <a:latin typeface=""/>
                <a:cs typeface="Carlito"/>
              </a:rPr>
              <a:t>mass </a:t>
            </a:r>
            <a:r>
              <a:rPr lang="en-IN" sz="2000" spc="-20" dirty="0">
                <a:latin typeface=""/>
                <a:cs typeface="Carlito"/>
              </a:rPr>
              <a:t>values </a:t>
            </a:r>
            <a:r>
              <a:rPr lang="en-IN" sz="2000" spc="-5" dirty="0">
                <a:latin typeface=""/>
                <a:cs typeface="Carlito"/>
              </a:rPr>
              <a:t>in the higher end of the</a:t>
            </a:r>
            <a:r>
              <a:rPr lang="en-IN" sz="2000" spc="85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range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6C078E-B46A-5531-DB12-387E1304F7DC}"/>
              </a:ext>
            </a:extLst>
          </p:cNvPr>
          <p:cNvSpPr/>
          <p:nvPr/>
        </p:nvSpPr>
        <p:spPr>
          <a:xfrm>
            <a:off x="770011" y="1811284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D6354-2B18-93CA-F632-E418B7379F53}"/>
              </a:ext>
            </a:extLst>
          </p:cNvPr>
          <p:cNvSpPr txBox="1"/>
          <p:nvPr/>
        </p:nvSpPr>
        <p:spPr>
          <a:xfrm>
            <a:off x="6588260" y="2910304"/>
            <a:ext cx="425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spc="-20" dirty="0">
                <a:latin typeface="Carlito"/>
                <a:cs typeface="Carlito"/>
              </a:rPr>
              <a:t>95% confidence interval  </a:t>
            </a:r>
            <a:r>
              <a:rPr lang="en-IN" sz="1800" spc="-10" dirty="0">
                <a:latin typeface="Carlito"/>
                <a:cs typeface="Carlito"/>
              </a:rPr>
              <a:t>(light blue</a:t>
            </a:r>
            <a:r>
              <a:rPr lang="en-IN" sz="1800" spc="-100" dirty="0">
                <a:latin typeface="Carlito"/>
                <a:cs typeface="Carlito"/>
              </a:rPr>
              <a:t> </a:t>
            </a:r>
            <a:r>
              <a:rPr lang="en-IN" sz="1800" spc="-10" dirty="0">
                <a:latin typeface="Carlito"/>
                <a:cs typeface="Carlito"/>
              </a:rPr>
              <a:t>shading)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67D7-6023-37C6-F5F1-6A99F71DF5D5}"/>
              </a:ext>
            </a:extLst>
          </p:cNvPr>
          <p:cNvSpPr txBox="1"/>
          <p:nvPr/>
        </p:nvSpPr>
        <p:spPr>
          <a:xfrm>
            <a:off x="1282536" y="5379240"/>
            <a:ext cx="8977746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IN" sz="2000" spc="-15" dirty="0">
                <a:latin typeface=""/>
                <a:cs typeface="Carlito"/>
              </a:rPr>
              <a:t>Success </a:t>
            </a:r>
            <a:r>
              <a:rPr lang="en-IN" sz="2000" spc="-20" dirty="0">
                <a:latin typeface=""/>
                <a:cs typeface="Carlito"/>
              </a:rPr>
              <a:t>generally </a:t>
            </a:r>
            <a:r>
              <a:rPr lang="en-IN" sz="2000" spc="-10" dirty="0">
                <a:latin typeface=""/>
                <a:cs typeface="Carlito"/>
              </a:rPr>
              <a:t>increases </a:t>
            </a:r>
            <a:r>
              <a:rPr lang="en-IN" sz="2000" spc="-20" dirty="0">
                <a:latin typeface=""/>
                <a:cs typeface="Carlito"/>
              </a:rPr>
              <a:t>over </a:t>
            </a:r>
            <a:r>
              <a:rPr lang="en-IN" sz="2000" spc="-5" dirty="0">
                <a:latin typeface=""/>
                <a:cs typeface="Carlito"/>
              </a:rPr>
              <a:t>time since </a:t>
            </a:r>
            <a:r>
              <a:rPr lang="en-IN" sz="2000" spc="-20" dirty="0">
                <a:latin typeface=""/>
                <a:cs typeface="Carlito"/>
              </a:rPr>
              <a:t>2013 </a:t>
            </a:r>
            <a:r>
              <a:rPr lang="en-IN" sz="2000" spc="-5" dirty="0">
                <a:latin typeface=""/>
                <a:cs typeface="Carlito"/>
              </a:rPr>
              <a:t>with a </a:t>
            </a:r>
            <a:r>
              <a:rPr lang="en-IN" sz="2000" spc="-10" dirty="0">
                <a:latin typeface=""/>
                <a:cs typeface="Carlito"/>
              </a:rPr>
              <a:t>slight </a:t>
            </a:r>
            <a:r>
              <a:rPr lang="en-IN" sz="2000" spc="-5" dirty="0">
                <a:latin typeface=""/>
                <a:cs typeface="Carlito"/>
              </a:rPr>
              <a:t>dip </a:t>
            </a:r>
            <a:r>
              <a:rPr lang="en-IN" sz="2000" dirty="0">
                <a:latin typeface=""/>
                <a:cs typeface="Carlito"/>
              </a:rPr>
              <a:t>in</a:t>
            </a:r>
            <a:r>
              <a:rPr lang="en-IN" sz="2000" spc="55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2018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IN" sz="2000" spc="-20" dirty="0">
                <a:latin typeface=""/>
                <a:cs typeface="Carlito"/>
              </a:rPr>
              <a:t>Success </a:t>
            </a:r>
            <a:r>
              <a:rPr lang="en-IN" sz="2000" dirty="0">
                <a:latin typeface=""/>
                <a:cs typeface="Carlito"/>
              </a:rPr>
              <a:t>in </a:t>
            </a:r>
            <a:r>
              <a:rPr lang="en-IN" sz="2000" spc="-25" dirty="0">
                <a:latin typeface=""/>
                <a:cs typeface="Carlito"/>
              </a:rPr>
              <a:t>recent years </a:t>
            </a:r>
            <a:r>
              <a:rPr lang="en-IN" sz="2000" spc="-15" dirty="0">
                <a:latin typeface=""/>
                <a:cs typeface="Carlito"/>
              </a:rPr>
              <a:t>at </a:t>
            </a:r>
            <a:r>
              <a:rPr lang="en-IN" sz="2000" spc="-20" dirty="0">
                <a:latin typeface=""/>
                <a:cs typeface="Carlito"/>
              </a:rPr>
              <a:t>around</a:t>
            </a:r>
            <a:r>
              <a:rPr lang="en-IN" sz="2000" spc="90" dirty="0">
                <a:latin typeface=""/>
                <a:cs typeface="Carlito"/>
              </a:rPr>
              <a:t> </a:t>
            </a:r>
            <a:r>
              <a:rPr lang="en-IN" sz="2000" spc="-25" dirty="0">
                <a:latin typeface=""/>
                <a:cs typeface="Carlito"/>
              </a:rPr>
              <a:t>80%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926C68A-C690-7963-DF6C-88007A446D62}"/>
              </a:ext>
            </a:extLst>
          </p:cNvPr>
          <p:cNvSpPr/>
          <p:nvPr/>
        </p:nvSpPr>
        <p:spPr>
          <a:xfrm>
            <a:off x="1218250" y="2410691"/>
            <a:ext cx="3852514" cy="3265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45B35-31D0-0535-40B6-5427A5912185}"/>
              </a:ext>
            </a:extLst>
          </p:cNvPr>
          <p:cNvSpPr txBox="1"/>
          <p:nvPr/>
        </p:nvSpPr>
        <p:spPr>
          <a:xfrm>
            <a:off x="5355771" y="2410691"/>
            <a:ext cx="7121235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unique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</a:t>
            </a:r>
            <a:r>
              <a:rPr lang="en-IN" sz="20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SLC-40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CCAFSSLC-40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likely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represent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2000" spc="-11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same</a:t>
            </a:r>
            <a:r>
              <a:rPr lang="en-IN" sz="2000" spc="-5" dirty="0"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entry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errors.</a:t>
            </a:r>
            <a:endParaRPr lang="en-IN" sz="2000" dirty="0">
              <a:latin typeface="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LC-40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was the previous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name.  </a:t>
            </a: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Likely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3 unique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launch_site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values:  CCAFS SLC-40, KSC LC-39A,</a:t>
            </a:r>
            <a:r>
              <a:rPr lang="en-IN" sz="2000" spc="-3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SLC-4E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6673BF6-5592-8790-241C-2ABAA32D69F0}"/>
              </a:ext>
            </a:extLst>
          </p:cNvPr>
          <p:cNvSpPr/>
          <p:nvPr/>
        </p:nvSpPr>
        <p:spPr>
          <a:xfrm>
            <a:off x="580005" y="1995987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BD3C-F7B1-CC68-305F-CDC2C7E59A28}"/>
              </a:ext>
            </a:extLst>
          </p:cNvPr>
          <p:cNvSpPr txBox="1"/>
          <p:nvPr/>
        </p:nvSpPr>
        <p:spPr>
          <a:xfrm>
            <a:off x="9166842" y="2861500"/>
            <a:ext cx="2839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"/>
              </a:rPr>
              <a:t>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five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entries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database with  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Site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beginning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CCA.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E0460D-C0E7-BC2F-CC5B-A42C5C72AD01}"/>
              </a:ext>
            </a:extLst>
          </p:cNvPr>
          <p:cNvSpPr/>
          <p:nvPr/>
        </p:nvSpPr>
        <p:spPr>
          <a:xfrm>
            <a:off x="770010" y="2266334"/>
            <a:ext cx="5903921" cy="2875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86A8C-4C88-9E88-C48C-92D6DA397A53}"/>
              </a:ext>
            </a:extLst>
          </p:cNvPr>
          <p:cNvSpPr txBox="1"/>
          <p:nvPr/>
        </p:nvSpPr>
        <p:spPr>
          <a:xfrm>
            <a:off x="7360629" y="2575084"/>
            <a:ext cx="4061361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sums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total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kg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NASA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customer.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CRS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stands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Commercial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Resupply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Services which</a:t>
            </a:r>
            <a:r>
              <a:rPr lang="en-IN" sz="2000" spc="-9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indicates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these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were sent to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International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Station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(ISS).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0DEC770-8BC6-2B05-EC04-E00D4B10FDE9}"/>
              </a:ext>
            </a:extLst>
          </p:cNvPr>
          <p:cNvSpPr/>
          <p:nvPr/>
        </p:nvSpPr>
        <p:spPr>
          <a:xfrm>
            <a:off x="686881" y="2244623"/>
            <a:ext cx="6426437" cy="325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9848-8539-669E-C8CB-6E90475FEDC7}"/>
              </a:ext>
            </a:extLst>
          </p:cNvPr>
          <p:cNvSpPr txBox="1"/>
          <p:nvPr/>
        </p:nvSpPr>
        <p:spPr>
          <a:xfrm>
            <a:off x="7824122" y="2808261"/>
            <a:ext cx="3633850" cy="253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calculates</a:t>
            </a:r>
            <a:r>
              <a:rPr lang="en-IN" sz="2000" spc="-20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average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or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launches which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used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F9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v1.1</a:t>
            </a:r>
            <a:endParaRPr lang="en-IN" sz="2000" dirty="0">
              <a:latin typeface="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Average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 of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F9 1.1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end</a:t>
            </a:r>
            <a:r>
              <a:rPr lang="en-IN" sz="2000" spc="-2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 our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mass</a:t>
            </a:r>
            <a:r>
              <a:rPr lang="en-IN" sz="2000" spc="-114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C6C8E2E-2A74-4C23-010A-958E6411AE34}"/>
              </a:ext>
            </a:extLst>
          </p:cNvPr>
          <p:cNvSpPr/>
          <p:nvPr/>
        </p:nvSpPr>
        <p:spPr>
          <a:xfrm>
            <a:off x="770011" y="1959429"/>
            <a:ext cx="5914806" cy="382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1CAAD-88B6-FF4E-BF5D-255EAC4E25FF}"/>
              </a:ext>
            </a:extLst>
          </p:cNvPr>
          <p:cNvSpPr txBox="1"/>
          <p:nvPr/>
        </p:nvSpPr>
        <p:spPr>
          <a:xfrm>
            <a:off x="7338950" y="2693253"/>
            <a:ext cx="4531213" cy="242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</a:t>
            </a:r>
            <a:r>
              <a:rPr lang="en-IN" sz="2000" spc="-1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First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</a:t>
            </a:r>
            <a:r>
              <a:rPr lang="en-IN" sz="2000" spc="-7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wasn’t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until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end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2015.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in</a:t>
            </a:r>
            <a:r>
              <a:rPr lang="en-IN" sz="2000" spc="-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general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appear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starting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2014.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F690801-366B-A501-216B-8BB69B47C421}"/>
              </a:ext>
            </a:extLst>
          </p:cNvPr>
          <p:cNvSpPr/>
          <p:nvPr/>
        </p:nvSpPr>
        <p:spPr>
          <a:xfrm>
            <a:off x="770011" y="2219518"/>
            <a:ext cx="5963298" cy="3183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F9208-63FE-0F1C-4BD3-C621D8E67431}"/>
              </a:ext>
            </a:extLst>
          </p:cNvPr>
          <p:cNvSpPr txBox="1"/>
          <p:nvPr/>
        </p:nvSpPr>
        <p:spPr>
          <a:xfrm>
            <a:off x="7420193" y="2968831"/>
            <a:ext cx="4498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four  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had  successful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drone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 and 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payload mass between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4000 and 6000</a:t>
            </a:r>
            <a:r>
              <a:rPr lang="en-IN" sz="2000" spc="-1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non inclusively.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6920"/>
            <a:ext cx="9550759" cy="4904510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12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Collected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from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public SpaceX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API and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SpaceX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Wikipedia     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page.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Created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labels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column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‘class’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which classifies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successful 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landings.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Explored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using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SQL,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visualization,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folium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maps,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dashboards.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Gathered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relevant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columns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be </a:t>
            </a:r>
            <a:r>
              <a:rPr lang="en-IN" sz="5200" spc="-10" dirty="0">
                <a:solidFill>
                  <a:schemeClr val="tx1"/>
                </a:solidFill>
                <a:latin typeface=""/>
                <a:cs typeface="Carlito"/>
              </a:rPr>
              <a:t>used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as 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features.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Changed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categorical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variables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binary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using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one hot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encoding. 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Standardized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used </a:t>
            </a:r>
            <a:r>
              <a:rPr lang="en-IN" sz="5200" spc="-20" dirty="0" err="1">
                <a:solidFill>
                  <a:schemeClr val="tx1"/>
                </a:solidFill>
                <a:latin typeface=""/>
                <a:cs typeface="Carlito"/>
              </a:rPr>
              <a:t>GridSearchCV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30" dirty="0">
                <a:solidFill>
                  <a:schemeClr val="tx1"/>
                </a:solidFill>
                <a:latin typeface=""/>
                <a:cs typeface="Carlito"/>
              </a:rPr>
              <a:t>to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find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best 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parameters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for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machine learning  models.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Visualize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accuracy score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of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models.</a:t>
            </a:r>
            <a:endParaRPr lang="en-IN" sz="5200" dirty="0">
              <a:solidFill>
                <a:schemeClr val="tx1"/>
              </a:solidFill>
              <a:latin typeface=""/>
              <a:cs typeface="Carlito"/>
            </a:endParaRPr>
          </a:p>
          <a:p>
            <a:pPr marL="241300" marR="5080" indent="-228600">
              <a:lnSpc>
                <a:spcPct val="1200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Four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machine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learning models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were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produced: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Logistic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Regression,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Support </a:t>
            </a:r>
            <a:r>
              <a:rPr lang="en-IN" sz="5200" spc="-50" dirty="0">
                <a:solidFill>
                  <a:schemeClr val="tx1"/>
                </a:solidFill>
                <a:latin typeface=""/>
                <a:cs typeface="Carlito"/>
              </a:rPr>
              <a:t>Vector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Machine,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Decision </a:t>
            </a:r>
            <a:r>
              <a:rPr lang="en-IN" sz="5200" spc="-80" dirty="0">
                <a:solidFill>
                  <a:schemeClr val="tx1"/>
                </a:solidFill>
                <a:latin typeface=""/>
                <a:cs typeface="Carlito"/>
              </a:rPr>
              <a:t>Tree </a:t>
            </a:r>
            <a:r>
              <a:rPr lang="en-IN" sz="5200" spc="-45" dirty="0">
                <a:solidFill>
                  <a:schemeClr val="tx1"/>
                </a:solidFill>
                <a:latin typeface=""/>
                <a:cs typeface="Carlito"/>
              </a:rPr>
              <a:t>Classifier,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 K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Nearest Neighbours.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All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produced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similar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results 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with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accuracy </a:t>
            </a:r>
            <a:r>
              <a:rPr lang="en-IN" sz="5200" spc="-45" dirty="0">
                <a:solidFill>
                  <a:schemeClr val="tx1"/>
                </a:solidFill>
                <a:latin typeface=""/>
                <a:cs typeface="Carlito"/>
              </a:rPr>
              <a:t>rate </a:t>
            </a:r>
            <a:r>
              <a:rPr lang="en-IN" sz="5200" dirty="0">
                <a:solidFill>
                  <a:schemeClr val="tx1"/>
                </a:solidFill>
                <a:latin typeface=""/>
                <a:cs typeface="Carlito"/>
              </a:rPr>
              <a:t>of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about 83.33%. All models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over </a:t>
            </a:r>
            <a:r>
              <a:rPr lang="en-IN" sz="5200" spc="-25" dirty="0">
                <a:solidFill>
                  <a:schemeClr val="tx1"/>
                </a:solidFill>
                <a:latin typeface=""/>
                <a:cs typeface="Carlito"/>
              </a:rPr>
              <a:t>predicted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successful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landings.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More 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data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is </a:t>
            </a:r>
            <a:r>
              <a:rPr lang="en-IN" sz="5200" spc="-15" dirty="0">
                <a:solidFill>
                  <a:schemeClr val="tx1"/>
                </a:solidFill>
                <a:latin typeface=""/>
                <a:cs typeface="Carlito"/>
              </a:rPr>
              <a:t>needed </a:t>
            </a:r>
            <a:r>
              <a:rPr lang="en-IN" sz="5200" spc="-35" dirty="0">
                <a:solidFill>
                  <a:schemeClr val="tx1"/>
                </a:solidFill>
                <a:latin typeface=""/>
                <a:cs typeface="Carlito"/>
              </a:rPr>
              <a:t>for </a:t>
            </a:r>
            <a:r>
              <a:rPr lang="en-IN" sz="5200" spc="-40" dirty="0">
                <a:solidFill>
                  <a:schemeClr val="tx1"/>
                </a:solidFill>
                <a:latin typeface=""/>
                <a:cs typeface="Carlito"/>
              </a:rPr>
              <a:t>better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model </a:t>
            </a:r>
            <a:r>
              <a:rPr lang="en-IN" sz="5200" spc="-20" dirty="0">
                <a:solidFill>
                  <a:schemeClr val="tx1"/>
                </a:solidFill>
                <a:latin typeface=""/>
                <a:cs typeface="Carlito"/>
              </a:rPr>
              <a:t>determination </a:t>
            </a:r>
            <a:r>
              <a:rPr lang="en-IN" sz="5200" spc="-5" dirty="0">
                <a:solidFill>
                  <a:schemeClr val="tx1"/>
                </a:solidFill>
                <a:latin typeface=""/>
                <a:cs typeface="Carlito"/>
              </a:rPr>
              <a:t>and</a:t>
            </a:r>
            <a:r>
              <a:rPr lang="en-IN" sz="5200" spc="204" dirty="0">
                <a:solidFill>
                  <a:schemeClr val="tx1"/>
                </a:solidFill>
                <a:latin typeface=""/>
                <a:cs typeface="Carlito"/>
              </a:rPr>
              <a:t> </a:t>
            </a:r>
            <a:r>
              <a:rPr lang="en-IN" sz="5200" spc="-50" dirty="0">
                <a:solidFill>
                  <a:schemeClr val="tx1"/>
                </a:solidFill>
                <a:latin typeface=""/>
                <a:cs typeface="Carlito"/>
              </a:rPr>
              <a:t>accuracy.</a:t>
            </a:r>
            <a:endParaRPr lang="en-IN" sz="5200" dirty="0">
              <a:solidFill>
                <a:schemeClr val="tx1"/>
              </a:solidFill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522FCF-B986-F418-3BFD-0597CED7635F}"/>
              </a:ext>
            </a:extLst>
          </p:cNvPr>
          <p:cNvSpPr/>
          <p:nvPr/>
        </p:nvSpPr>
        <p:spPr>
          <a:xfrm>
            <a:off x="770011" y="2074422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599CA-16D1-AD0D-A3CE-05EAB1F7AFDA}"/>
              </a:ext>
            </a:extLst>
          </p:cNvPr>
          <p:cNvSpPr txBox="1"/>
          <p:nvPr/>
        </p:nvSpPr>
        <p:spPr>
          <a:xfrm>
            <a:off x="6533312" y="2259085"/>
            <a:ext cx="5021380" cy="347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count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each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mission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outcome.</a:t>
            </a:r>
            <a:endParaRPr lang="en-IN" sz="2000" dirty="0">
              <a:latin typeface="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SpaceX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appears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achieve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its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mission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nearly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99%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means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most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of the</a:t>
            </a:r>
            <a:r>
              <a:rPr lang="en-IN" sz="20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failures are</a:t>
            </a:r>
            <a:r>
              <a:rPr lang="en-IN" sz="2000" spc="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intended.</a:t>
            </a:r>
            <a:endParaRPr lang="en-IN" sz="2000" dirty="0">
              <a:latin typeface="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Interestingly,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  unclear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status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unfortunately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56FE4F-459C-C5DA-197D-48DCF2479EB6}"/>
              </a:ext>
            </a:extLst>
          </p:cNvPr>
          <p:cNvSpPr/>
          <p:nvPr/>
        </p:nvSpPr>
        <p:spPr>
          <a:xfrm>
            <a:off x="770011" y="1716922"/>
            <a:ext cx="5728855" cy="4196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9EA18-D16B-0C62-8BFD-76B6DB8EFAD0}"/>
              </a:ext>
            </a:extLst>
          </p:cNvPr>
          <p:cNvSpPr txBox="1"/>
          <p:nvPr/>
        </p:nvSpPr>
        <p:spPr>
          <a:xfrm>
            <a:off x="7350825" y="2230660"/>
            <a:ext cx="3673528" cy="316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IN" sz="18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IN" sz="18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IN" sz="18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IN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3E5A94-4398-B4C4-EC77-7E7066C91E9A}"/>
              </a:ext>
            </a:extLst>
          </p:cNvPr>
          <p:cNvSpPr/>
          <p:nvPr/>
        </p:nvSpPr>
        <p:spPr>
          <a:xfrm>
            <a:off x="675008" y="2185074"/>
            <a:ext cx="7008327" cy="2778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E5D11-ADC0-B018-7496-AA16B48D4614}"/>
              </a:ext>
            </a:extLst>
          </p:cNvPr>
          <p:cNvSpPr txBox="1"/>
          <p:nvPr/>
        </p:nvSpPr>
        <p:spPr>
          <a:xfrm>
            <a:off x="8073505" y="2317630"/>
            <a:ext cx="35405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Month,</a:t>
            </a:r>
            <a:r>
              <a:rPr lang="en-IN" sz="2000" spc="-14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Outcome, Booster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Version,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Mass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(kg),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2015  launches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  on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drone</a:t>
            </a:r>
            <a:r>
              <a:rPr lang="en-IN" sz="2000" spc="-8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were two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such</a:t>
            </a:r>
            <a:r>
              <a:rPr lang="en-IN" sz="2000" spc="-5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occurrences.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28823" y="538650"/>
            <a:ext cx="11639703" cy="547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D7EB746-4C2A-1BDF-799C-DF17EE44BC90}"/>
              </a:ext>
            </a:extLst>
          </p:cNvPr>
          <p:cNvSpPr/>
          <p:nvPr/>
        </p:nvSpPr>
        <p:spPr>
          <a:xfrm>
            <a:off x="728823" y="1901707"/>
            <a:ext cx="6292529" cy="335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AB671-03F5-E887-26F6-46A6309D2E37}"/>
              </a:ext>
            </a:extLst>
          </p:cNvPr>
          <p:cNvSpPr txBox="1"/>
          <p:nvPr/>
        </p:nvSpPr>
        <p:spPr>
          <a:xfrm>
            <a:off x="7349770" y="1901707"/>
            <a:ext cx="4108202" cy="386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query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returns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list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</a:t>
            </a:r>
            <a:r>
              <a:rPr lang="en-IN" sz="20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between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2010-06-04 and 2017-03-20 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inclusively.</a:t>
            </a:r>
            <a:endParaRPr lang="en-IN" sz="2000" dirty="0">
              <a:latin typeface="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are two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types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</a:t>
            </a:r>
            <a:r>
              <a:rPr lang="en-IN" sz="2000" spc="-9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outcomes: drone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ship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ground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pad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There were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8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in</a:t>
            </a:r>
            <a:r>
              <a:rPr lang="en-IN" sz="2000" spc="-13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total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during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</a:t>
            </a:r>
            <a:r>
              <a:rPr lang="en-IN" sz="2000" spc="-8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period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345BA2C-DFC0-C1B2-5749-AF924F4AA88C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E87E6-9443-78D7-D28F-DCD2AA892DC4}"/>
              </a:ext>
            </a:extLst>
          </p:cNvPr>
          <p:cNvSpPr txBox="1"/>
          <p:nvPr/>
        </p:nvSpPr>
        <p:spPr>
          <a:xfrm>
            <a:off x="770010" y="5469803"/>
            <a:ext cx="1058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The left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1800" spc="-25" dirty="0">
                <a:solidFill>
                  <a:srgbClr val="404040"/>
                </a:solidFill>
                <a:latin typeface=""/>
                <a:cs typeface="Carlito"/>
              </a:rPr>
              <a:t>relative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US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map. </a:t>
            </a:r>
          </a:p>
          <a:p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The right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two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Florida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launch 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since they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are </a:t>
            </a:r>
            <a:r>
              <a:rPr lang="en-IN" sz="1800" spc="-15" dirty="0">
                <a:solidFill>
                  <a:srgbClr val="404040"/>
                </a:solidFill>
                <a:latin typeface=""/>
                <a:cs typeface="Carlito"/>
              </a:rPr>
              <a:t>very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each </a:t>
            </a:r>
            <a:r>
              <a:rPr lang="en-IN" sz="1800" spc="-65" dirty="0">
                <a:solidFill>
                  <a:srgbClr val="404040"/>
                </a:solidFill>
                <a:latin typeface=""/>
                <a:cs typeface="Carlito"/>
              </a:rPr>
              <a:t>other.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1800" spc="-20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near </a:t>
            </a:r>
            <a:r>
              <a:rPr lang="en-IN" sz="1800" dirty="0">
                <a:solidFill>
                  <a:srgbClr val="404040"/>
                </a:solidFill>
                <a:latin typeface=""/>
                <a:cs typeface="Carlito"/>
              </a:rPr>
              <a:t>the</a:t>
            </a:r>
            <a:r>
              <a:rPr lang="en-IN" sz="1800" spc="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"/>
                <a:cs typeface="Carlito"/>
              </a:rPr>
              <a:t>ocean.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75A68-DAEB-1463-B121-526EDE6D71BB}"/>
              </a:ext>
            </a:extLst>
          </p:cNvPr>
          <p:cNvSpPr txBox="1"/>
          <p:nvPr/>
        </p:nvSpPr>
        <p:spPr>
          <a:xfrm>
            <a:off x="770010" y="443842"/>
            <a:ext cx="609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Launch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FAD48DD-6725-E6FB-DD3F-1D0D50FDD67C}"/>
              </a:ext>
            </a:extLst>
          </p:cNvPr>
          <p:cNvSpPr/>
          <p:nvPr/>
        </p:nvSpPr>
        <p:spPr>
          <a:xfrm>
            <a:off x="770009" y="2050748"/>
            <a:ext cx="5892047" cy="3673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AD359-C0BF-EAC2-32A8-01B2A2DF4D90}"/>
              </a:ext>
            </a:extLst>
          </p:cNvPr>
          <p:cNvSpPr txBox="1"/>
          <p:nvPr/>
        </p:nvSpPr>
        <p:spPr>
          <a:xfrm>
            <a:off x="7030193" y="2605533"/>
            <a:ext cx="4391798" cy="272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Clusters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Folium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map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can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clicked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display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each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(green icon)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</a:t>
            </a:r>
            <a:r>
              <a:rPr lang="en-IN" sz="2000" spc="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(red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icon). </a:t>
            </a:r>
          </a:p>
          <a:p>
            <a:pPr marL="12700">
              <a:lnSpc>
                <a:spcPts val="2305"/>
              </a:lnSpc>
            </a:pPr>
            <a:endParaRPr lang="en-IN" sz="2000" spc="-5" dirty="0">
              <a:solidFill>
                <a:srgbClr val="404040"/>
              </a:solidFill>
              <a:latin typeface="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In this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example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SLC-4E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shows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4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landings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6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779C0-F94D-971B-FA14-1990B8F7247B}"/>
              </a:ext>
            </a:extLst>
          </p:cNvPr>
          <p:cNvSpPr txBox="1"/>
          <p:nvPr/>
        </p:nvSpPr>
        <p:spPr>
          <a:xfrm>
            <a:off x="680759" y="392761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Color – Coded Launch Markers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D10DE5-A3F9-7895-C924-88AAA5A7FDA7}"/>
              </a:ext>
            </a:extLst>
          </p:cNvPr>
          <p:cNvSpPr/>
          <p:nvPr/>
        </p:nvSpPr>
        <p:spPr>
          <a:xfrm>
            <a:off x="770010" y="1518268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AC52F9F1-12B6-0944-01CB-738F0A34994C}"/>
              </a:ext>
            </a:extLst>
          </p:cNvPr>
          <p:cNvGrpSpPr/>
          <p:nvPr/>
        </p:nvGrpSpPr>
        <p:grpSpPr>
          <a:xfrm>
            <a:off x="3230146" y="3382180"/>
            <a:ext cx="7932660" cy="1907732"/>
            <a:chOff x="2802635" y="3552444"/>
            <a:chExt cx="7505700" cy="15621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DBA3AE-F3F6-1153-1D7F-6028F73D2D32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2CCAF1EE-0D76-3622-8E66-4F29FD9F1EC1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749F49-F1B9-79C2-E939-20B58F3707BF}"/>
              </a:ext>
            </a:extLst>
          </p:cNvPr>
          <p:cNvSpPr txBox="1"/>
          <p:nvPr/>
        </p:nvSpPr>
        <p:spPr>
          <a:xfrm>
            <a:off x="398906" y="5362608"/>
            <a:ext cx="11685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Using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KSC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LC-39A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as an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example,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very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35" dirty="0">
                <a:solidFill>
                  <a:srgbClr val="404040"/>
                </a:solidFill>
                <a:latin typeface=""/>
                <a:cs typeface="Carlito"/>
              </a:rPr>
              <a:t>railways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large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part and supply 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transportation.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are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highways </a:t>
            </a:r>
            <a:r>
              <a:rPr lang="en-IN" sz="16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human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supply transport. Launch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sites 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are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also </a:t>
            </a:r>
            <a:r>
              <a:rPr lang="en-IN" sz="1600" dirty="0">
                <a:solidFill>
                  <a:srgbClr val="404040"/>
                </a:solidFill>
                <a:latin typeface=""/>
                <a:cs typeface="Carlito"/>
              </a:rPr>
              <a:t>close </a:t>
            </a:r>
            <a:r>
              <a:rPr lang="en-IN" sz="1600" spc="-15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coasts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relatively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far from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cities so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that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failures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can land in the sea </a:t>
            </a:r>
            <a:r>
              <a:rPr lang="en-IN" sz="1600" spc="-40" dirty="0">
                <a:solidFill>
                  <a:srgbClr val="404040"/>
                </a:solidFill>
                <a:latin typeface=""/>
                <a:cs typeface="Carlito"/>
              </a:rPr>
              <a:t>to  </a:t>
            </a:r>
            <a:r>
              <a:rPr lang="en-IN" sz="1600" spc="-25" dirty="0">
                <a:solidFill>
                  <a:srgbClr val="404040"/>
                </a:solidFill>
                <a:latin typeface=""/>
                <a:cs typeface="Carlito"/>
              </a:rPr>
              <a:t>avoid </a:t>
            </a:r>
            <a:r>
              <a:rPr lang="en-IN" sz="1600" spc="-40" dirty="0">
                <a:solidFill>
                  <a:srgbClr val="404040"/>
                </a:solidFill>
                <a:latin typeface=""/>
                <a:cs typeface="Carlito"/>
              </a:rPr>
              <a:t>rockets </a:t>
            </a:r>
            <a:r>
              <a:rPr lang="en-IN" sz="1600" spc="-10" dirty="0">
                <a:solidFill>
                  <a:srgbClr val="404040"/>
                </a:solidFill>
                <a:latin typeface=""/>
                <a:cs typeface="Carlito"/>
              </a:rPr>
              <a:t>falling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on densely </a:t>
            </a:r>
            <a:r>
              <a:rPr lang="en-IN" sz="1600" spc="-20" dirty="0">
                <a:solidFill>
                  <a:srgbClr val="404040"/>
                </a:solidFill>
                <a:latin typeface=""/>
                <a:cs typeface="Carlito"/>
              </a:rPr>
              <a:t>populated</a:t>
            </a:r>
            <a:r>
              <a:rPr lang="en-IN" sz="16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1600" spc="-5" dirty="0">
                <a:solidFill>
                  <a:srgbClr val="404040"/>
                </a:solidFill>
                <a:latin typeface=""/>
                <a:cs typeface="Carlito"/>
              </a:rPr>
              <a:t>areas.</a:t>
            </a:r>
            <a:endParaRPr lang="en-IN" sz="16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04E88-1937-44B2-DF48-36BF15DCD6C8}"/>
              </a:ext>
            </a:extLst>
          </p:cNvPr>
          <p:cNvSpPr txBox="1"/>
          <p:nvPr/>
        </p:nvSpPr>
        <p:spPr>
          <a:xfrm>
            <a:off x="770010" y="478637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Key Location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652C8BD-FC6D-6487-70A1-F7C294909934}"/>
              </a:ext>
            </a:extLst>
          </p:cNvPr>
          <p:cNvSpPr/>
          <p:nvPr/>
        </p:nvSpPr>
        <p:spPr>
          <a:xfrm>
            <a:off x="2193975" y="1937874"/>
            <a:ext cx="2817411" cy="2669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E05E097-9929-BC88-8B3C-403338048FDE}"/>
              </a:ext>
            </a:extLst>
          </p:cNvPr>
          <p:cNvSpPr/>
          <p:nvPr/>
        </p:nvSpPr>
        <p:spPr>
          <a:xfrm>
            <a:off x="6901739" y="2978557"/>
            <a:ext cx="1363487" cy="774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CD68D-D232-979E-BFEA-E53BAC79BDAC}"/>
              </a:ext>
            </a:extLst>
          </p:cNvPr>
          <p:cNvSpPr txBox="1"/>
          <p:nvPr/>
        </p:nvSpPr>
        <p:spPr>
          <a:xfrm>
            <a:off x="855023" y="4760763"/>
            <a:ext cx="99752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distribution of 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across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all 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LC-40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old name of  CCAFS SLC-40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CCAFS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KSC </a:t>
            </a:r>
            <a:r>
              <a:rPr lang="en-IN" sz="2000" spc="-35" dirty="0">
                <a:solidFill>
                  <a:srgbClr val="404040"/>
                </a:solidFill>
                <a:latin typeface=""/>
                <a:cs typeface="Carlito"/>
              </a:rPr>
              <a:t>have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same amount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landings, but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majority of the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where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performed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before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name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change.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VAFB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smallest share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successful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may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be due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smaller sample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increase in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difficulty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launching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west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coast.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56BDF-511F-A34F-C122-0064ADD3C4BD}"/>
              </a:ext>
            </a:extLst>
          </p:cNvPr>
          <p:cNvSpPr txBox="1"/>
          <p:nvPr/>
        </p:nvSpPr>
        <p:spPr>
          <a:xfrm>
            <a:off x="676894" y="430789"/>
            <a:ext cx="885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Successful Launches Across Launch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B7A57-3732-0A4C-643E-57BA1183E9D8}"/>
              </a:ext>
            </a:extLst>
          </p:cNvPr>
          <p:cNvSpPr txBox="1"/>
          <p:nvPr/>
        </p:nvSpPr>
        <p:spPr>
          <a:xfrm>
            <a:off x="6173452" y="1460454"/>
            <a:ext cx="5082639" cy="5144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4130" algn="ctr"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IN" sz="2400" spc="-20" dirty="0">
                <a:uFill>
                  <a:solidFill>
                    <a:srgbClr val="BB562C"/>
                  </a:solidFill>
                </a:uFill>
                <a:latin typeface=""/>
                <a:cs typeface="Carlito"/>
              </a:rPr>
              <a:t>Background:</a:t>
            </a:r>
            <a:endParaRPr lang="en-IN" sz="2400" dirty="0">
              <a:uFill>
                <a:solidFill>
                  <a:srgbClr val="BB562C"/>
                </a:solidFill>
              </a:uFill>
              <a:latin typeface=""/>
              <a:cs typeface="Carlito"/>
            </a:endParaRPr>
          </a:p>
          <a:p>
            <a:pPr marL="24130" algn="ctr">
              <a:spcBef>
                <a:spcPts val="850"/>
              </a:spcBef>
              <a:tabLst>
                <a:tab pos="253365" algn="l"/>
                <a:tab pos="254000" algn="l"/>
              </a:tabLst>
            </a:pPr>
            <a:endParaRPr lang="en-IN" sz="1800" spc="-2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20" dirty="0">
                <a:latin typeface=""/>
                <a:cs typeface="Carlito"/>
              </a:rPr>
              <a:t>Commercial </a:t>
            </a:r>
            <a:r>
              <a:rPr lang="en-IN" sz="1800" spc="-10" dirty="0">
                <a:latin typeface=""/>
                <a:cs typeface="Carlito"/>
              </a:rPr>
              <a:t>Space </a:t>
            </a:r>
            <a:r>
              <a:rPr lang="en-IN" sz="1800" spc="-25" dirty="0">
                <a:latin typeface=""/>
                <a:cs typeface="Carlito"/>
              </a:rPr>
              <a:t>Age </a:t>
            </a:r>
            <a:r>
              <a:rPr lang="en-IN" sz="1800" spc="-5" dirty="0">
                <a:latin typeface=""/>
                <a:cs typeface="Carlito"/>
              </a:rPr>
              <a:t>is</a:t>
            </a:r>
            <a:r>
              <a:rPr lang="en-IN" sz="1800" spc="50" dirty="0">
                <a:latin typeface=""/>
                <a:cs typeface="Carlito"/>
              </a:rPr>
              <a:t> </a:t>
            </a:r>
            <a:r>
              <a:rPr lang="en-IN" sz="1800" spc="-20" dirty="0">
                <a:latin typeface=""/>
                <a:cs typeface="Carlito"/>
              </a:rPr>
              <a:t>Here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15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X </a:t>
            </a:r>
            <a:r>
              <a:rPr lang="en-IN" sz="1800" spc="-15" dirty="0">
                <a:latin typeface=""/>
                <a:cs typeface="Carlito"/>
              </a:rPr>
              <a:t>has </a:t>
            </a:r>
            <a:r>
              <a:rPr lang="en-IN" sz="1800" spc="-20" dirty="0">
                <a:latin typeface=""/>
                <a:cs typeface="Carlito"/>
              </a:rPr>
              <a:t>best pricing </a:t>
            </a:r>
            <a:r>
              <a:rPr lang="en-IN" sz="1800" spc="-15" dirty="0">
                <a:latin typeface=""/>
                <a:cs typeface="Carlito"/>
              </a:rPr>
              <a:t>($62 </a:t>
            </a:r>
            <a:r>
              <a:rPr lang="en-IN" sz="1800" spc="-5" dirty="0">
                <a:latin typeface=""/>
                <a:cs typeface="Carlito"/>
              </a:rPr>
              <a:t>million </a:t>
            </a:r>
            <a:r>
              <a:rPr lang="en-IN" sz="1800" spc="-15" dirty="0">
                <a:latin typeface=""/>
                <a:cs typeface="Carlito"/>
              </a:rPr>
              <a:t>vs. </a:t>
            </a:r>
            <a:r>
              <a:rPr lang="en-IN" sz="1800" spc="-5" dirty="0">
                <a:latin typeface=""/>
                <a:cs typeface="Carlito"/>
              </a:rPr>
              <a:t>$165 million</a:t>
            </a:r>
            <a:r>
              <a:rPr lang="en-IN" sz="1800" spc="2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USD)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25" dirty="0">
                <a:latin typeface=""/>
                <a:cs typeface="Carlito"/>
              </a:rPr>
              <a:t>Largely </a:t>
            </a:r>
            <a:r>
              <a:rPr lang="en-IN" sz="1800" spc="-15" dirty="0">
                <a:latin typeface=""/>
                <a:cs typeface="Carlito"/>
              </a:rPr>
              <a:t>due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5" dirty="0">
                <a:latin typeface=""/>
                <a:cs typeface="Carlito"/>
              </a:rPr>
              <a:t>ability </a:t>
            </a:r>
            <a:r>
              <a:rPr lang="en-IN" sz="1800" spc="-30" dirty="0">
                <a:latin typeface=""/>
                <a:cs typeface="Carlito"/>
              </a:rPr>
              <a:t>to recover </a:t>
            </a:r>
            <a:r>
              <a:rPr lang="en-IN" sz="1800" spc="-15" dirty="0">
                <a:latin typeface=""/>
                <a:cs typeface="Carlito"/>
              </a:rPr>
              <a:t>part </a:t>
            </a:r>
            <a:r>
              <a:rPr lang="en-IN" sz="1800" dirty="0">
                <a:latin typeface=""/>
                <a:cs typeface="Carlito"/>
              </a:rPr>
              <a:t>of </a:t>
            </a:r>
            <a:r>
              <a:rPr lang="en-IN" sz="1800" spc="-45" dirty="0">
                <a:latin typeface=""/>
                <a:cs typeface="Carlito"/>
              </a:rPr>
              <a:t>rocket </a:t>
            </a:r>
            <a:r>
              <a:rPr lang="en-IN" sz="1800" spc="-25" dirty="0">
                <a:latin typeface=""/>
                <a:cs typeface="Carlito"/>
              </a:rPr>
              <a:t>(Stage</a:t>
            </a:r>
            <a:r>
              <a:rPr lang="en-IN" sz="1800" spc="135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1)</a:t>
            </a:r>
            <a:endParaRPr lang="en-IN" sz="1800" dirty="0">
              <a:latin typeface="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IN" sz="1800" spc="-15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Y </a:t>
            </a:r>
            <a:r>
              <a:rPr lang="en-IN" sz="1800" spc="-25" dirty="0">
                <a:latin typeface=""/>
                <a:cs typeface="Carlito"/>
              </a:rPr>
              <a:t>wants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25" dirty="0">
                <a:latin typeface=""/>
                <a:cs typeface="Carlito"/>
              </a:rPr>
              <a:t>compete </a:t>
            </a:r>
            <a:r>
              <a:rPr lang="en-IN" sz="1800" spc="-5" dirty="0">
                <a:latin typeface=""/>
                <a:cs typeface="Carlito"/>
              </a:rPr>
              <a:t>with </a:t>
            </a:r>
            <a:r>
              <a:rPr lang="en-IN" sz="1800" spc="-10" dirty="0">
                <a:latin typeface=""/>
                <a:cs typeface="Carlito"/>
              </a:rPr>
              <a:t>Space</a:t>
            </a:r>
            <a:r>
              <a:rPr lang="en-IN" sz="1800" spc="6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X</a:t>
            </a:r>
            <a:endParaRPr lang="en-IN" spc="-5" dirty="0">
              <a:latin typeface=""/>
              <a:cs typeface="Carlito"/>
            </a:endParaRPr>
          </a:p>
          <a:p>
            <a:pPr marL="24130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endParaRPr lang="en-IN" sz="2800" dirty="0">
              <a:latin typeface="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IN" sz="2400" spc="-20" dirty="0">
                <a:uFill>
                  <a:solidFill>
                    <a:srgbClr val="BB562C"/>
                  </a:solidFill>
                </a:uFill>
                <a:latin typeface=""/>
                <a:cs typeface="Carlito"/>
              </a:rPr>
              <a:t>Problem:</a:t>
            </a:r>
            <a:endParaRPr lang="en-IN" sz="2400" dirty="0">
              <a:latin typeface="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1800" spc="-10" dirty="0">
                <a:latin typeface=""/>
                <a:cs typeface="Carlito"/>
              </a:rPr>
              <a:t>Space </a:t>
            </a:r>
            <a:r>
              <a:rPr lang="en-IN" sz="1800" spc="-5" dirty="0">
                <a:latin typeface=""/>
                <a:cs typeface="Carlito"/>
              </a:rPr>
              <a:t>Y </a:t>
            </a:r>
            <a:r>
              <a:rPr lang="en-IN" sz="1800" spc="-25" dirty="0">
                <a:latin typeface=""/>
                <a:cs typeface="Carlito"/>
              </a:rPr>
              <a:t>tasks </a:t>
            </a:r>
            <a:r>
              <a:rPr lang="en-IN" sz="1800" spc="-5" dirty="0">
                <a:latin typeface=""/>
                <a:cs typeface="Carlito"/>
              </a:rPr>
              <a:t>us </a:t>
            </a:r>
            <a:r>
              <a:rPr lang="en-IN" sz="1800" spc="-30" dirty="0">
                <a:latin typeface=""/>
                <a:cs typeface="Carlito"/>
              </a:rPr>
              <a:t>to </a:t>
            </a:r>
            <a:r>
              <a:rPr lang="en-IN" sz="1800" spc="-25" dirty="0">
                <a:latin typeface=""/>
                <a:cs typeface="Carlito"/>
              </a:rPr>
              <a:t>train </a:t>
            </a:r>
            <a:r>
              <a:rPr lang="en-IN" sz="1800" spc="-5" dirty="0">
                <a:latin typeface=""/>
                <a:cs typeface="Carlito"/>
              </a:rPr>
              <a:t>a machine learning model </a:t>
            </a:r>
            <a:r>
              <a:rPr lang="en-IN" sz="1800" spc="-60" dirty="0">
                <a:latin typeface=""/>
                <a:cs typeface="Carlito"/>
              </a:rPr>
              <a:t>to  </a:t>
            </a:r>
            <a:r>
              <a:rPr lang="en-IN" sz="1800" spc="-20" dirty="0">
                <a:latin typeface=""/>
                <a:cs typeface="Carlito"/>
              </a:rPr>
              <a:t>predict successful </a:t>
            </a:r>
            <a:r>
              <a:rPr lang="en-IN" sz="1800" spc="-25" dirty="0">
                <a:latin typeface=""/>
                <a:cs typeface="Carlito"/>
              </a:rPr>
              <a:t>Stage </a:t>
            </a:r>
            <a:r>
              <a:rPr lang="en-IN" sz="1800" spc="-5" dirty="0">
                <a:latin typeface=""/>
                <a:cs typeface="Carlito"/>
              </a:rPr>
              <a:t>1</a:t>
            </a:r>
            <a:r>
              <a:rPr lang="en-IN" sz="1800" spc="45" dirty="0">
                <a:latin typeface=""/>
                <a:cs typeface="Carlito"/>
              </a:rPr>
              <a:t> </a:t>
            </a:r>
            <a:r>
              <a:rPr lang="en-IN" sz="1800" spc="-25" dirty="0">
                <a:latin typeface=""/>
                <a:cs typeface="Carlito"/>
              </a:rPr>
              <a:t>recovery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8BA46AA-BF8A-5813-8296-91661C6C309D}"/>
              </a:ext>
            </a:extLst>
          </p:cNvPr>
          <p:cNvSpPr/>
          <p:nvPr/>
        </p:nvSpPr>
        <p:spPr>
          <a:xfrm>
            <a:off x="1267215" y="1843071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0D43E93-684C-D534-12C9-1FD022E3C72C}"/>
              </a:ext>
            </a:extLst>
          </p:cNvPr>
          <p:cNvSpPr txBox="1"/>
          <p:nvPr/>
        </p:nvSpPr>
        <p:spPr>
          <a:xfrm>
            <a:off x="1790646" y="6106694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481B5CB-8744-ABCC-8F0F-176E8ACC2CEB}"/>
              </a:ext>
            </a:extLst>
          </p:cNvPr>
          <p:cNvSpPr/>
          <p:nvPr/>
        </p:nvSpPr>
        <p:spPr>
          <a:xfrm>
            <a:off x="856269" y="1774673"/>
            <a:ext cx="3401568" cy="296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B99A154-4200-8A6C-D862-1165B2575499}"/>
              </a:ext>
            </a:extLst>
          </p:cNvPr>
          <p:cNvSpPr/>
          <p:nvPr/>
        </p:nvSpPr>
        <p:spPr>
          <a:xfrm>
            <a:off x="4570552" y="2071555"/>
            <a:ext cx="2709021" cy="261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1247486-2763-2773-B5E2-BC6F99EFFE85}"/>
              </a:ext>
            </a:extLst>
          </p:cNvPr>
          <p:cNvSpPr/>
          <p:nvPr/>
        </p:nvSpPr>
        <p:spPr>
          <a:xfrm>
            <a:off x="8552466" y="3276599"/>
            <a:ext cx="757789" cy="428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01FA-81C5-68DD-DBAB-CD0FB00D8E2D}"/>
              </a:ext>
            </a:extLst>
          </p:cNvPr>
          <p:cNvSpPr txBox="1"/>
          <p:nvPr/>
        </p:nvSpPr>
        <p:spPr>
          <a:xfrm>
            <a:off x="934031" y="5363841"/>
            <a:ext cx="105454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KSC LC-39A 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highest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success </a:t>
            </a:r>
            <a:r>
              <a:rPr lang="en-IN" sz="2000" spc="-40" dirty="0">
                <a:solidFill>
                  <a:srgbClr val="404040"/>
                </a:solidFill>
                <a:latin typeface=""/>
                <a:cs typeface="Carlito"/>
              </a:rPr>
              <a:t>rate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10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and 3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failed</a:t>
            </a:r>
            <a:r>
              <a:rPr lang="en-IN" sz="20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A8148-D35A-8E1F-A433-58F4F4751D89}"/>
              </a:ext>
            </a:extLst>
          </p:cNvPr>
          <p:cNvSpPr txBox="1"/>
          <p:nvPr/>
        </p:nvSpPr>
        <p:spPr>
          <a:xfrm>
            <a:off x="725639" y="455253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948CB"/>
                </a:solidFill>
                <a:latin typeface=""/>
              </a:rPr>
              <a:t>Highest Success Rate Launch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031CC7-EBCF-2C8A-0494-1D17A906D1D3}"/>
              </a:ext>
            </a:extLst>
          </p:cNvPr>
          <p:cNvSpPr/>
          <p:nvPr/>
        </p:nvSpPr>
        <p:spPr>
          <a:xfrm>
            <a:off x="417958" y="1606993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F82CF-FDD7-E3C4-681B-1AA0F2AD46AA}"/>
              </a:ext>
            </a:extLst>
          </p:cNvPr>
          <p:cNvSpPr txBox="1"/>
          <p:nvPr/>
        </p:nvSpPr>
        <p:spPr>
          <a:xfrm>
            <a:off x="356339" y="4735057"/>
            <a:ext cx="106283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Plotly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dashboard has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selector. </a:t>
            </a:r>
            <a:r>
              <a:rPr lang="en-IN" sz="2000" spc="-65" dirty="0">
                <a:solidFill>
                  <a:srgbClr val="404040"/>
                </a:solidFill>
                <a:latin typeface=""/>
                <a:cs typeface="Carlito"/>
              </a:rPr>
              <a:t>However,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is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set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0-10000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instead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max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15600.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Class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indicates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 and 0 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failure.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Scatter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plot also  accounts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version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category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color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and number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launches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point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size.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this 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particular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range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0-6000,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interestingly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there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are two failed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landings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with payloads of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zero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kg.</a:t>
            </a:r>
            <a:endParaRPr lang="en-IN" sz="20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1C49C-5650-A023-ACBB-C1BD686693E9}"/>
              </a:ext>
            </a:extLst>
          </p:cNvPr>
          <p:cNvSpPr txBox="1"/>
          <p:nvPr/>
        </p:nvSpPr>
        <p:spPr>
          <a:xfrm>
            <a:off x="748146" y="430789"/>
            <a:ext cx="103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948CB"/>
                </a:solidFill>
                <a:latin typeface=""/>
              </a:rPr>
              <a:t>Payload Mass vs Success Vs Booster Version Category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34028" y="58531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948CB"/>
              </a:solidFill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265FA42-C9E4-62C3-5BF8-80611E142AE4}"/>
              </a:ext>
            </a:extLst>
          </p:cNvPr>
          <p:cNvSpPr/>
          <p:nvPr/>
        </p:nvSpPr>
        <p:spPr>
          <a:xfrm>
            <a:off x="2919847" y="1456389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D436-1037-B49E-22B1-1580FC0786D8}"/>
              </a:ext>
            </a:extLst>
          </p:cNvPr>
          <p:cNvSpPr txBox="1"/>
          <p:nvPr/>
        </p:nvSpPr>
        <p:spPr>
          <a:xfrm>
            <a:off x="734028" y="4888952"/>
            <a:ext cx="10723944" cy="196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IN" spc="-5" dirty="0">
                <a:latin typeface=""/>
                <a:cs typeface="Carlito"/>
              </a:rPr>
              <a:t>All models had virtually the </a:t>
            </a:r>
            <a:r>
              <a:rPr lang="en-IN" spc="-10" dirty="0">
                <a:latin typeface=""/>
                <a:cs typeface="Carlito"/>
              </a:rPr>
              <a:t>same </a:t>
            </a:r>
            <a:r>
              <a:rPr lang="en-IN" spc="-20" dirty="0">
                <a:latin typeface=""/>
                <a:cs typeface="Carlito"/>
              </a:rPr>
              <a:t>accuracy </a:t>
            </a:r>
            <a:r>
              <a:rPr lang="en-IN" spc="-5" dirty="0">
                <a:latin typeface=""/>
                <a:cs typeface="Carlito"/>
              </a:rPr>
              <a:t>on the </a:t>
            </a:r>
            <a:r>
              <a:rPr lang="en-IN" spc="-20" dirty="0">
                <a:latin typeface=""/>
                <a:cs typeface="Carlito"/>
              </a:rPr>
              <a:t>test set </a:t>
            </a:r>
            <a:r>
              <a:rPr lang="en-IN" spc="-15" dirty="0">
                <a:latin typeface=""/>
                <a:cs typeface="Carlito"/>
              </a:rPr>
              <a:t>at </a:t>
            </a:r>
            <a:r>
              <a:rPr lang="en-IN" spc="-20" dirty="0">
                <a:latin typeface=""/>
                <a:cs typeface="Carlito"/>
              </a:rPr>
              <a:t>83.33% </a:t>
            </a:r>
            <a:r>
              <a:rPr lang="en-IN" spc="-45" dirty="0">
                <a:latin typeface=""/>
                <a:cs typeface="Carlito"/>
              </a:rPr>
              <a:t>accuracy.  </a:t>
            </a:r>
            <a:r>
              <a:rPr lang="en-IN" dirty="0">
                <a:latin typeface=""/>
                <a:cs typeface="Carlito"/>
              </a:rPr>
              <a:t>It </a:t>
            </a:r>
            <a:r>
              <a:rPr lang="en-IN" spc="-5" dirty="0">
                <a:latin typeface=""/>
                <a:cs typeface="Carlito"/>
              </a:rPr>
              <a:t>should be </a:t>
            </a:r>
            <a:r>
              <a:rPr lang="en-IN" spc="-15" dirty="0">
                <a:latin typeface=""/>
                <a:cs typeface="Carlito"/>
              </a:rPr>
              <a:t>noted </a:t>
            </a:r>
            <a:r>
              <a:rPr lang="en-IN" spc="-10" dirty="0">
                <a:latin typeface=""/>
                <a:cs typeface="Carlito"/>
              </a:rPr>
              <a:t>that </a:t>
            </a:r>
            <a:r>
              <a:rPr lang="en-IN" spc="-20" dirty="0">
                <a:latin typeface=""/>
                <a:cs typeface="Carlito"/>
              </a:rPr>
              <a:t>test size </a:t>
            </a:r>
            <a:r>
              <a:rPr lang="en-IN" dirty="0">
                <a:latin typeface=""/>
                <a:cs typeface="Carlito"/>
              </a:rPr>
              <a:t>is </a:t>
            </a:r>
            <a:r>
              <a:rPr lang="en-IN" spc="-5" dirty="0">
                <a:latin typeface=""/>
                <a:cs typeface="Carlito"/>
              </a:rPr>
              <a:t>small </a:t>
            </a:r>
            <a:r>
              <a:rPr lang="en-IN" spc="-15" dirty="0">
                <a:latin typeface=""/>
                <a:cs typeface="Carlito"/>
              </a:rPr>
              <a:t>at </a:t>
            </a:r>
            <a:r>
              <a:rPr lang="en-IN" spc="-5" dirty="0">
                <a:latin typeface=""/>
                <a:cs typeface="Carlito"/>
              </a:rPr>
              <a:t>only </a:t>
            </a:r>
            <a:r>
              <a:rPr lang="en-IN" spc="-10" dirty="0">
                <a:latin typeface=""/>
                <a:cs typeface="Carlito"/>
              </a:rPr>
              <a:t>sample </a:t>
            </a:r>
            <a:r>
              <a:rPr lang="en-IN" spc="-20" dirty="0">
                <a:latin typeface=""/>
                <a:cs typeface="Carlito"/>
              </a:rPr>
              <a:t>size </a:t>
            </a:r>
            <a:r>
              <a:rPr lang="en-IN" spc="-5" dirty="0">
                <a:latin typeface=""/>
                <a:cs typeface="Carlito"/>
              </a:rPr>
              <a:t>of</a:t>
            </a:r>
            <a:r>
              <a:rPr lang="en-IN" spc="-204" dirty="0">
                <a:latin typeface=""/>
                <a:cs typeface="Carlito"/>
              </a:rPr>
              <a:t> </a:t>
            </a:r>
            <a:r>
              <a:rPr lang="en-IN" spc="-10" dirty="0">
                <a:latin typeface=""/>
                <a:cs typeface="Carlito"/>
              </a:rPr>
              <a:t>18.</a:t>
            </a:r>
            <a:endParaRPr lang="en-IN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IN" spc="-5" dirty="0">
                <a:latin typeface=""/>
                <a:cs typeface="Carlito"/>
              </a:rPr>
              <a:t>This </a:t>
            </a:r>
            <a:r>
              <a:rPr lang="en-IN" spc="-20" dirty="0">
                <a:latin typeface=""/>
                <a:cs typeface="Carlito"/>
              </a:rPr>
              <a:t>can cause large variance </a:t>
            </a:r>
            <a:r>
              <a:rPr lang="en-IN" dirty="0">
                <a:latin typeface=""/>
                <a:cs typeface="Carlito"/>
              </a:rPr>
              <a:t>in </a:t>
            </a:r>
            <a:r>
              <a:rPr lang="en-IN" spc="-20" dirty="0">
                <a:latin typeface=""/>
                <a:cs typeface="Carlito"/>
              </a:rPr>
              <a:t>accuracy results, </a:t>
            </a:r>
            <a:r>
              <a:rPr lang="en-IN" spc="-15" dirty="0">
                <a:latin typeface=""/>
                <a:cs typeface="Carlito"/>
              </a:rPr>
              <a:t>such </a:t>
            </a:r>
            <a:r>
              <a:rPr lang="en-IN" spc="-5" dirty="0">
                <a:latin typeface=""/>
                <a:cs typeface="Carlito"/>
              </a:rPr>
              <a:t>as those in </a:t>
            </a:r>
            <a:r>
              <a:rPr lang="en-IN" spc="-15" dirty="0">
                <a:latin typeface=""/>
                <a:cs typeface="Carlito"/>
              </a:rPr>
              <a:t>Decision </a:t>
            </a:r>
            <a:r>
              <a:rPr lang="en-IN" spc="-65" dirty="0">
                <a:latin typeface=""/>
                <a:cs typeface="Carlito"/>
              </a:rPr>
              <a:t>Tree </a:t>
            </a:r>
            <a:r>
              <a:rPr lang="en-IN" spc="-10" dirty="0">
                <a:latin typeface=""/>
                <a:cs typeface="Carlito"/>
              </a:rPr>
              <a:t>Classifier </a:t>
            </a:r>
            <a:r>
              <a:rPr lang="en-IN" spc="-5" dirty="0">
                <a:latin typeface=""/>
                <a:cs typeface="Carlito"/>
              </a:rPr>
              <a:t>model in </a:t>
            </a:r>
            <a:r>
              <a:rPr lang="en-IN" spc="-25" dirty="0">
                <a:latin typeface=""/>
                <a:cs typeface="Carlito"/>
              </a:rPr>
              <a:t>repeated</a:t>
            </a:r>
            <a:r>
              <a:rPr lang="en-IN" spc="60" dirty="0">
                <a:latin typeface=""/>
                <a:cs typeface="Carlito"/>
              </a:rPr>
              <a:t> </a:t>
            </a:r>
            <a:r>
              <a:rPr lang="en-IN" spc="-15" dirty="0">
                <a:latin typeface=""/>
                <a:cs typeface="Carlito"/>
              </a:rPr>
              <a:t>runs.</a:t>
            </a:r>
            <a:endParaRPr lang="en-IN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IN" spc="-55" dirty="0">
                <a:latin typeface=""/>
                <a:cs typeface="Carlito"/>
              </a:rPr>
              <a:t>We </a:t>
            </a:r>
            <a:r>
              <a:rPr lang="en-IN" spc="-20" dirty="0">
                <a:latin typeface=""/>
                <a:cs typeface="Carlito"/>
              </a:rPr>
              <a:t>likely </a:t>
            </a:r>
            <a:r>
              <a:rPr lang="en-IN" spc="-15" dirty="0">
                <a:latin typeface=""/>
                <a:cs typeface="Carlito"/>
              </a:rPr>
              <a:t>need </a:t>
            </a:r>
            <a:r>
              <a:rPr lang="en-IN" spc="-25" dirty="0">
                <a:latin typeface=""/>
                <a:cs typeface="Carlito"/>
              </a:rPr>
              <a:t>more data </a:t>
            </a:r>
            <a:r>
              <a:rPr lang="en-IN" spc="-15" dirty="0">
                <a:latin typeface=""/>
                <a:cs typeface="Carlito"/>
              </a:rPr>
              <a:t>to </a:t>
            </a:r>
            <a:r>
              <a:rPr lang="en-IN" spc="-20" dirty="0">
                <a:latin typeface=""/>
                <a:cs typeface="Carlito"/>
              </a:rPr>
              <a:t>determine </a:t>
            </a:r>
            <a:r>
              <a:rPr lang="en-IN" spc="-5" dirty="0">
                <a:latin typeface=""/>
                <a:cs typeface="Carlito"/>
              </a:rPr>
              <a:t>the </a:t>
            </a:r>
            <a:r>
              <a:rPr lang="en-IN" spc="-20" dirty="0">
                <a:latin typeface=""/>
                <a:cs typeface="Carlito"/>
              </a:rPr>
              <a:t>best</a:t>
            </a:r>
            <a:r>
              <a:rPr lang="en-IN" spc="114" dirty="0">
                <a:latin typeface=""/>
                <a:cs typeface="Carlito"/>
              </a:rPr>
              <a:t> </a:t>
            </a:r>
            <a:r>
              <a:rPr lang="en-IN" spc="-15" dirty="0">
                <a:latin typeface=""/>
                <a:cs typeface="Carlito"/>
              </a:rPr>
              <a:t>model.</a:t>
            </a:r>
            <a:endParaRPr lang="en-IN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7986" y="5759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D816F263-BC3A-8487-FE23-E8649AC03E46}"/>
              </a:ext>
            </a:extLst>
          </p:cNvPr>
          <p:cNvSpPr/>
          <p:nvPr/>
        </p:nvSpPr>
        <p:spPr>
          <a:xfrm>
            <a:off x="510361" y="1581489"/>
            <a:ext cx="5415425" cy="3380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33C03-2C4A-EBB8-8F34-DA74BDC1E2BD}"/>
              </a:ext>
            </a:extLst>
          </p:cNvPr>
          <p:cNvSpPr txBox="1"/>
          <p:nvPr/>
        </p:nvSpPr>
        <p:spPr>
          <a:xfrm>
            <a:off x="6502824" y="2967335"/>
            <a:ext cx="478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15" dirty="0">
                <a:latin typeface=""/>
                <a:cs typeface="Carlito"/>
              </a:rPr>
              <a:t>Correct predictions are  </a:t>
            </a:r>
            <a:r>
              <a:rPr lang="en-IN" sz="1800" spc="-5" dirty="0">
                <a:latin typeface=""/>
                <a:cs typeface="Carlito"/>
              </a:rPr>
              <a:t>on </a:t>
            </a:r>
            <a:r>
              <a:rPr lang="en-IN" sz="1800" dirty="0">
                <a:latin typeface=""/>
                <a:cs typeface="Carlito"/>
              </a:rPr>
              <a:t>a </a:t>
            </a:r>
            <a:r>
              <a:rPr lang="en-IN" sz="1800" spc="-10" dirty="0">
                <a:latin typeface=""/>
                <a:cs typeface="Carlito"/>
              </a:rPr>
              <a:t>diagonal </a:t>
            </a:r>
            <a:r>
              <a:rPr lang="en-IN" sz="1800" spc="-20" dirty="0">
                <a:latin typeface=""/>
                <a:cs typeface="Carlito"/>
              </a:rPr>
              <a:t>from </a:t>
            </a:r>
            <a:r>
              <a:rPr lang="en-IN" sz="1800" spc="-15" dirty="0">
                <a:latin typeface=""/>
                <a:cs typeface="Carlito"/>
              </a:rPr>
              <a:t>top  </a:t>
            </a:r>
            <a:r>
              <a:rPr lang="en-IN" sz="1800" spc="-5" dirty="0">
                <a:latin typeface=""/>
                <a:cs typeface="Carlito"/>
              </a:rPr>
              <a:t>left </a:t>
            </a:r>
            <a:r>
              <a:rPr lang="en-IN" sz="1800" spc="-15" dirty="0">
                <a:latin typeface=""/>
                <a:cs typeface="Carlito"/>
              </a:rPr>
              <a:t>to </a:t>
            </a:r>
            <a:r>
              <a:rPr lang="en-IN" sz="1800" spc="-20" dirty="0">
                <a:latin typeface=""/>
                <a:cs typeface="Carlito"/>
              </a:rPr>
              <a:t>bottom</a:t>
            </a:r>
            <a:r>
              <a:rPr lang="en-IN" sz="1800" spc="-80" dirty="0">
                <a:latin typeface=""/>
                <a:cs typeface="Carlito"/>
              </a:rPr>
              <a:t> </a:t>
            </a:r>
            <a:r>
              <a:rPr lang="en-IN" sz="1800" spc="-5" dirty="0">
                <a:latin typeface=""/>
                <a:cs typeface="Carlito"/>
              </a:rPr>
              <a:t>right.</a:t>
            </a:r>
            <a:endParaRPr lang="en-IN" sz="1800" dirty="0">
              <a:latin typeface=""/>
              <a:cs typeface="Carlito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5D699-7360-172A-1216-CB782E4DF297}"/>
              </a:ext>
            </a:extLst>
          </p:cNvPr>
          <p:cNvSpPr txBox="1"/>
          <p:nvPr/>
        </p:nvSpPr>
        <p:spPr>
          <a:xfrm>
            <a:off x="664741" y="5112566"/>
            <a:ext cx="10002349" cy="182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IN" sz="1600" spc="-5" dirty="0">
                <a:latin typeface=""/>
                <a:cs typeface="Carlito"/>
              </a:rPr>
              <a:t>Since </a:t>
            </a:r>
            <a:r>
              <a:rPr lang="en-IN" sz="1600" dirty="0">
                <a:latin typeface=""/>
                <a:cs typeface="Carlito"/>
              </a:rPr>
              <a:t>all </a:t>
            </a:r>
            <a:r>
              <a:rPr lang="en-IN" sz="1600" spc="-5" dirty="0">
                <a:latin typeface=""/>
                <a:cs typeface="Carlito"/>
              </a:rPr>
              <a:t>models </a:t>
            </a:r>
            <a:r>
              <a:rPr lang="en-IN" sz="1600" spc="-25" dirty="0">
                <a:latin typeface=""/>
                <a:cs typeface="Carlito"/>
              </a:rPr>
              <a:t>performed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0" dirty="0">
                <a:latin typeface=""/>
                <a:cs typeface="Carlito"/>
              </a:rPr>
              <a:t>same </a:t>
            </a:r>
            <a:r>
              <a:rPr lang="en-IN" sz="1600" spc="-25" dirty="0">
                <a:latin typeface=""/>
                <a:cs typeface="Carlito"/>
              </a:rPr>
              <a:t>for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20" dirty="0">
                <a:latin typeface=""/>
                <a:cs typeface="Carlito"/>
              </a:rPr>
              <a:t>test set,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20" dirty="0">
                <a:latin typeface=""/>
                <a:cs typeface="Carlito"/>
              </a:rPr>
              <a:t>confusion </a:t>
            </a:r>
            <a:r>
              <a:rPr lang="en-IN" sz="1600" spc="-10" dirty="0">
                <a:latin typeface=""/>
                <a:cs typeface="Carlito"/>
              </a:rPr>
              <a:t>matrix is </a:t>
            </a: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0" dirty="0">
                <a:latin typeface=""/>
                <a:cs typeface="Carlito"/>
              </a:rPr>
              <a:t>same </a:t>
            </a:r>
            <a:r>
              <a:rPr lang="en-IN" sz="1600" spc="-20" dirty="0">
                <a:latin typeface=""/>
                <a:cs typeface="Carlito"/>
              </a:rPr>
              <a:t>across </a:t>
            </a:r>
            <a:r>
              <a:rPr lang="en-IN" sz="1600" dirty="0">
                <a:latin typeface=""/>
                <a:cs typeface="Carlito"/>
              </a:rPr>
              <a:t>all </a:t>
            </a:r>
            <a:r>
              <a:rPr lang="en-IN" sz="1600" spc="-5" dirty="0">
                <a:latin typeface=""/>
                <a:cs typeface="Carlito"/>
              </a:rPr>
              <a:t>models.  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12 </a:t>
            </a:r>
            <a:r>
              <a:rPr lang="en-IN" sz="1600" spc="-20" dirty="0">
                <a:latin typeface=""/>
                <a:cs typeface="Carlito"/>
              </a:rPr>
              <a:t>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</a:t>
            </a:r>
            <a:r>
              <a:rPr lang="en-IN" sz="1600" spc="275" dirty="0">
                <a:latin typeface=""/>
                <a:cs typeface="Carlito"/>
              </a:rPr>
              <a:t> </a:t>
            </a:r>
            <a:r>
              <a:rPr lang="en-IN" sz="1600" spc="-20" dirty="0">
                <a:latin typeface=""/>
                <a:cs typeface="Carlito"/>
              </a:rPr>
              <a:t>was successful </a:t>
            </a:r>
            <a:r>
              <a:rPr lang="en-IN" sz="1600" spc="-10" dirty="0">
                <a:latin typeface=""/>
                <a:cs typeface="Carlito"/>
              </a:rPr>
              <a:t>landing.</a:t>
            </a:r>
            <a:endParaRPr lang="en-IN" sz="16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3 </a:t>
            </a:r>
            <a:r>
              <a:rPr lang="en-IN" sz="1600" spc="-20" dirty="0">
                <a:latin typeface=""/>
                <a:cs typeface="Carlito"/>
              </a:rPr>
              <a:t>unsuccessful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 </a:t>
            </a:r>
            <a:r>
              <a:rPr lang="en-IN" sz="1600" spc="-15" dirty="0">
                <a:latin typeface=""/>
                <a:cs typeface="Carlito"/>
              </a:rPr>
              <a:t>was </a:t>
            </a:r>
            <a:r>
              <a:rPr lang="en-IN" sz="1600" spc="-20" dirty="0">
                <a:latin typeface=""/>
                <a:cs typeface="Carlito"/>
              </a:rPr>
              <a:t>unsuccessful</a:t>
            </a:r>
            <a:r>
              <a:rPr lang="en-IN" sz="1600" spc="140" dirty="0">
                <a:latin typeface=""/>
                <a:cs typeface="Carlito"/>
              </a:rPr>
              <a:t> </a:t>
            </a:r>
            <a:r>
              <a:rPr lang="en-IN" sz="1600" spc="-10" dirty="0">
                <a:latin typeface=""/>
                <a:cs typeface="Carlito"/>
              </a:rPr>
              <a:t>landing.</a:t>
            </a:r>
            <a:endParaRPr lang="en-IN" sz="1600" dirty="0">
              <a:latin typeface="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IN" sz="1600" spc="-5" dirty="0">
                <a:latin typeface=""/>
                <a:cs typeface="Carlito"/>
              </a:rPr>
              <a:t>The </a:t>
            </a:r>
            <a:r>
              <a:rPr lang="en-IN" sz="1600" spc="-1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predicted </a:t>
            </a:r>
            <a:r>
              <a:rPr lang="en-IN" sz="1600" spc="-5" dirty="0">
                <a:latin typeface=""/>
                <a:cs typeface="Carlito"/>
              </a:rPr>
              <a:t>3 </a:t>
            </a:r>
            <a:r>
              <a:rPr lang="en-IN" sz="1600" spc="-20" dirty="0">
                <a:latin typeface=""/>
                <a:cs typeface="Carlito"/>
              </a:rPr>
              <a:t>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5" dirty="0">
                <a:latin typeface=""/>
                <a:cs typeface="Carlito"/>
              </a:rPr>
              <a:t>when the true label </a:t>
            </a:r>
            <a:r>
              <a:rPr lang="en-IN" sz="1600" spc="-20" dirty="0">
                <a:latin typeface=""/>
                <a:cs typeface="Carlito"/>
              </a:rPr>
              <a:t>was unsuccessful </a:t>
            </a:r>
            <a:r>
              <a:rPr lang="en-IN" sz="1600" spc="-10" dirty="0">
                <a:latin typeface=""/>
                <a:cs typeface="Carlito"/>
              </a:rPr>
              <a:t>landings </a:t>
            </a:r>
            <a:r>
              <a:rPr lang="en-IN" sz="1600" spc="-20" dirty="0">
                <a:latin typeface=""/>
                <a:cs typeface="Carlito"/>
              </a:rPr>
              <a:t>(false positives).  </a:t>
            </a:r>
            <a:r>
              <a:rPr lang="en-IN" sz="1600" spc="-15" dirty="0">
                <a:latin typeface=""/>
                <a:cs typeface="Carlito"/>
              </a:rPr>
              <a:t>Our </a:t>
            </a:r>
            <a:r>
              <a:rPr lang="en-IN" sz="1600" spc="-5" dirty="0">
                <a:latin typeface=""/>
                <a:cs typeface="Carlito"/>
              </a:rPr>
              <a:t>models </a:t>
            </a:r>
            <a:r>
              <a:rPr lang="en-IN" sz="1600" spc="-20" dirty="0">
                <a:latin typeface=""/>
                <a:cs typeface="Carlito"/>
              </a:rPr>
              <a:t>over predict successful</a:t>
            </a:r>
            <a:r>
              <a:rPr lang="en-IN" sz="1600" spc="130" dirty="0">
                <a:latin typeface=""/>
                <a:cs typeface="Carlito"/>
              </a:rPr>
              <a:t> </a:t>
            </a:r>
            <a:r>
              <a:rPr lang="en-IN" sz="1600" spc="-10" dirty="0">
                <a:latin typeface=""/>
                <a:cs typeface="Carlito"/>
              </a:rPr>
              <a:t>landings.</a:t>
            </a:r>
            <a:endParaRPr lang="en-IN" sz="1600" dirty="0">
              <a:latin typeface="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350238" cy="4150519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Our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task: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develop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machine learning model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for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 Y who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wants 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bid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against</a:t>
            </a:r>
            <a:r>
              <a:rPr lang="en-IN" sz="2600" spc="-7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The goal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model is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predict when </a:t>
            </a:r>
            <a:r>
              <a:rPr lang="en-IN" sz="2600" spc="-15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1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will successfully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land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35" dirty="0">
                <a:solidFill>
                  <a:srgbClr val="404040"/>
                </a:solidFill>
                <a:latin typeface=""/>
                <a:cs typeface="Carlito"/>
              </a:rPr>
              <a:t>save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~$100 million</a:t>
            </a:r>
            <a:r>
              <a:rPr lang="en-IN" sz="26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USD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Used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public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 API and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web scraping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SpaceX Wikipedia</a:t>
            </a:r>
            <a:r>
              <a:rPr lang="en-IN" sz="2600" spc="-19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page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data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labels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and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stored data into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DB2 SQL</a:t>
            </a:r>
            <a:r>
              <a:rPr lang="en-IN" sz="2600" spc="-1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database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dashboard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for</a:t>
            </a:r>
            <a:r>
              <a:rPr lang="en-IN" sz="2600" spc="-12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visualization</a:t>
            </a:r>
            <a:endParaRPr lang="en-IN" sz="2600" dirty="0">
              <a:latin typeface="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0" dirty="0">
                <a:solidFill>
                  <a:srgbClr val="404040"/>
                </a:solidFill>
                <a:latin typeface=""/>
                <a:cs typeface="Carlito"/>
              </a:rPr>
              <a:t>We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created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machine learning model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with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an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accuracy of</a:t>
            </a:r>
            <a:r>
              <a:rPr lang="en-IN" sz="26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83%</a:t>
            </a:r>
            <a:endParaRPr lang="en-IN" sz="2600" dirty="0">
              <a:latin typeface="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Alon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Mask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600" dirty="0" err="1">
                <a:solidFill>
                  <a:srgbClr val="404040"/>
                </a:solidFill>
                <a:latin typeface=""/>
                <a:cs typeface="Carlito"/>
              </a:rPr>
              <a:t>SpaceY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can use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this model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predict with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relatively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high accuracy whether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 launch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will </a:t>
            </a:r>
            <a:r>
              <a:rPr lang="en-IN" sz="2600" spc="-35" dirty="0">
                <a:solidFill>
                  <a:srgbClr val="404040"/>
                </a:solidFill>
                <a:latin typeface=""/>
                <a:cs typeface="Carlito"/>
              </a:rPr>
              <a:t>have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successful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Stage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1 landing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before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determine whether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the launch 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should be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made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or</a:t>
            </a:r>
            <a:r>
              <a:rPr lang="en-IN" sz="2600" spc="-10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not</a:t>
            </a:r>
            <a:endParaRPr lang="en-IN" sz="2600" dirty="0">
              <a:latin typeface="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If possible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more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should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be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collected </a:t>
            </a:r>
            <a:r>
              <a:rPr lang="en-IN" sz="2600" spc="-20" dirty="0">
                <a:solidFill>
                  <a:srgbClr val="404040"/>
                </a:solidFill>
                <a:latin typeface=""/>
                <a:cs typeface="Carlito"/>
              </a:rPr>
              <a:t>to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better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determine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600" spc="-10" dirty="0">
                <a:solidFill>
                  <a:srgbClr val="404040"/>
                </a:solidFill>
                <a:latin typeface=""/>
                <a:cs typeface="Carlito"/>
              </a:rPr>
              <a:t>best </a:t>
            </a:r>
            <a:r>
              <a:rPr lang="en-IN" sz="2600" dirty="0">
                <a:solidFill>
                  <a:srgbClr val="404040"/>
                </a:solidFill>
                <a:latin typeface=""/>
                <a:cs typeface="Carlito"/>
              </a:rPr>
              <a:t>machine learning model  and </a:t>
            </a:r>
            <a:r>
              <a:rPr lang="en-IN" sz="2600" spc="-25" dirty="0">
                <a:solidFill>
                  <a:srgbClr val="404040"/>
                </a:solidFill>
                <a:latin typeface=""/>
                <a:cs typeface="Carlito"/>
              </a:rPr>
              <a:t>improve</a:t>
            </a:r>
            <a:r>
              <a:rPr lang="en-IN" sz="2600" spc="-3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600" spc="-5" dirty="0">
                <a:solidFill>
                  <a:srgbClr val="404040"/>
                </a:solidFill>
                <a:latin typeface=""/>
                <a:cs typeface="Carlito"/>
              </a:rPr>
              <a:t>accuracy</a:t>
            </a:r>
            <a:endParaRPr lang="en-IN" sz="260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5790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6021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DB0C722-C7EF-21AC-94A3-7BC548BBC498}"/>
              </a:ext>
            </a:extLst>
          </p:cNvPr>
          <p:cNvSpPr txBox="1"/>
          <p:nvPr/>
        </p:nvSpPr>
        <p:spPr>
          <a:xfrm>
            <a:off x="770011" y="1698170"/>
            <a:ext cx="10341334" cy="2512867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sng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GitHub </a:t>
            </a:r>
            <a:r>
              <a:rPr sz="2000" u="sng" spc="-10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repository</a:t>
            </a:r>
            <a:r>
              <a:rPr sz="2000" u="sng" spc="-40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sz="2000" u="sng" spc="-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url:</a:t>
            </a:r>
            <a:endParaRPr sz="2000" u="sng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"/>
                <a:cs typeface="Carlito"/>
                <a:hlinkClick r:id="rId4"/>
              </a:rPr>
              <a:t>https://github.com/ameydesai01/IBM_Data_Science_Professional_Certification</a:t>
            </a:r>
            <a:endParaRPr sz="200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75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1750" dirty="0">
              <a:latin typeface="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Special </a:t>
            </a:r>
            <a:r>
              <a:rPr sz="2000" u="sng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Thanks </a:t>
            </a:r>
            <a:r>
              <a:rPr sz="20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to </a:t>
            </a: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All </a:t>
            </a:r>
            <a:r>
              <a:rPr sz="20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Instructors:</a:t>
            </a:r>
            <a:endParaRPr sz="2000" u="sng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"/>
                <a:cs typeface="Carlito"/>
                <a:hlinkClick r:id="rId5"/>
              </a:rPr>
              <a:t>https://www.coursera.org/professional-certificates/ibm-data-science?#instructors</a:t>
            </a:r>
            <a:endParaRPr sz="2000" dirty="0">
              <a:latin typeface="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entry.</a:t>
            </a:r>
            <a:endParaRPr lang="en-IN" sz="2000" dirty="0">
              <a:latin typeface="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.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Space X API </a:t>
            </a:r>
            <a:r>
              <a:rPr lang="en-IN" sz="2000" u="sng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Data</a:t>
            </a:r>
            <a:r>
              <a:rPr lang="en-IN" sz="2000" u="sng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Columns:</a:t>
            </a:r>
            <a:endParaRPr lang="en-IN" sz="2000" u="sng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0" dirty="0" err="1">
                <a:solidFill>
                  <a:srgbClr val="404040"/>
                </a:solidFill>
                <a:latin typeface="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,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Latitude</a:t>
            </a:r>
            <a:endParaRPr lang="en-IN" sz="2000" dirty="0">
              <a:latin typeface="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000" u="sng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Wikipedia </a:t>
            </a:r>
            <a:r>
              <a:rPr lang="en-IN" sz="2000" u="sng" spc="-25" dirty="0" err="1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Webscrape</a:t>
            </a:r>
            <a:r>
              <a:rPr lang="en-IN" sz="2000" u="sng" spc="-2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Data</a:t>
            </a:r>
            <a:r>
              <a:rPr lang="en-IN" sz="2000" u="sng" spc="-12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 </a:t>
            </a:r>
            <a:r>
              <a:rPr lang="en-IN" sz="2000" u="sng" spc="-5" dirty="0">
                <a:uFill>
                  <a:solidFill>
                    <a:srgbClr val="404040"/>
                  </a:solidFill>
                </a:uFill>
                <a:latin typeface=""/>
                <a:cs typeface="Carlito"/>
              </a:rPr>
              <a:t>Columns:</a:t>
            </a:r>
            <a:endParaRPr lang="en-IN" sz="2000" u="sng" dirty="0">
              <a:latin typeface="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Orbit,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"/>
                <a:cs typeface="Carlito"/>
              </a:rPr>
              <a:t>Time</a:t>
            </a:r>
            <a:endParaRPr lang="en-IN" sz="2000" dirty="0">
              <a:latin typeface=""/>
              <a:cs typeface="Carlito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9913" y="5917712"/>
            <a:ext cx="273129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7641" y="1550007"/>
            <a:ext cx="6880769" cy="437100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6515" y="2694238"/>
            <a:ext cx="3694664" cy="2780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 1 Introduction/Data Collection Api 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F404AB0-C5CC-F32A-38B6-2E666997B23D}"/>
              </a:ext>
            </a:extLst>
          </p:cNvPr>
          <p:cNvSpPr/>
          <p:nvPr/>
        </p:nvSpPr>
        <p:spPr>
          <a:xfrm>
            <a:off x="5738987" y="2097524"/>
            <a:ext cx="236712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D8A8E445-4476-C550-1B85-5E4CE3DC3223}"/>
              </a:ext>
            </a:extLst>
          </p:cNvPr>
          <p:cNvGrpSpPr/>
          <p:nvPr/>
        </p:nvGrpSpPr>
        <p:grpSpPr>
          <a:xfrm>
            <a:off x="5458570" y="1821681"/>
            <a:ext cx="1843622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7136134-E7C5-8C19-EBEF-2C01515FD743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119F1DD-BC06-6BB7-2D8D-24E37A4BAAF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B20AC77-F55D-71E1-CF3C-EDC2C79C5417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A7FAF6B-4DB4-5A18-8402-134EF3D9EF9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DF59E9D-1FE8-90CE-FBC2-361B32D19253}"/>
              </a:ext>
            </a:extLst>
          </p:cNvPr>
          <p:cNvSpPr txBox="1"/>
          <p:nvPr/>
        </p:nvSpPr>
        <p:spPr>
          <a:xfrm>
            <a:off x="5692124" y="2109462"/>
            <a:ext cx="1321389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4D26236E-8036-E93C-9401-985D31A4E05C}"/>
              </a:ext>
            </a:extLst>
          </p:cNvPr>
          <p:cNvGrpSpPr/>
          <p:nvPr/>
        </p:nvGrpSpPr>
        <p:grpSpPr>
          <a:xfrm>
            <a:off x="5458570" y="3150608"/>
            <a:ext cx="1843622" cy="1666239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04614A3-8670-2B26-C0B8-579D37A9F015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5317DBB-5FB8-8C51-E5D6-66E5DCAB8419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BEC28D-ED42-2CFD-E613-B602EFA72983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8FB6721-9D03-32A8-3AAB-25C7DDE84FA8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4226D3C-DE4A-1B09-D235-96FE1AEEC62B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EA9E259-3D60-E25C-DA55-71881C49C27C}"/>
              </a:ext>
            </a:extLst>
          </p:cNvPr>
          <p:cNvSpPr txBox="1"/>
          <p:nvPr/>
        </p:nvSpPr>
        <p:spPr>
          <a:xfrm>
            <a:off x="5692124" y="3229984"/>
            <a:ext cx="1327079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2BD0CFB2-EEC7-D07E-9270-2D103F189CC9}"/>
              </a:ext>
            </a:extLst>
          </p:cNvPr>
          <p:cNvGrpSpPr/>
          <p:nvPr/>
        </p:nvGrpSpPr>
        <p:grpSpPr>
          <a:xfrm>
            <a:off x="5458570" y="4481060"/>
            <a:ext cx="2778711" cy="1141730"/>
            <a:chOff x="4782311" y="4137659"/>
            <a:chExt cx="2790825" cy="114173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96FFF01-C5AB-BAD1-739F-01C30997A20A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53D2DB5-6B2E-4A67-113C-6971528B9A46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9CCDAE0-D56A-4FCE-639D-0AFC68E52F0E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B43333C-944C-ACB8-21F4-E10F42BB7746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EC7E9FB-1FA3-09BB-C881-6BB85A873B1A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1FE79098-C66A-5EDE-82EB-DDADEB917107}"/>
              </a:ext>
            </a:extLst>
          </p:cNvPr>
          <p:cNvSpPr txBox="1"/>
          <p:nvPr/>
        </p:nvSpPr>
        <p:spPr>
          <a:xfrm>
            <a:off x="5654024" y="4664321"/>
            <a:ext cx="1397891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FEE839B5-AC6D-B3EE-BAE1-E04588CADBEA}"/>
              </a:ext>
            </a:extLst>
          </p:cNvPr>
          <p:cNvGrpSpPr/>
          <p:nvPr/>
        </p:nvGrpSpPr>
        <p:grpSpPr>
          <a:xfrm>
            <a:off x="7816199" y="3417308"/>
            <a:ext cx="1851209" cy="2205355"/>
            <a:chOff x="7139940" y="3073907"/>
            <a:chExt cx="1859280" cy="220535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8CE7CA4-D16C-5013-96CC-F331275BAF46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E8FC337-008F-19F6-9705-4B70868FA63C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C9DB17E-A4BA-5940-27ED-E80B99292B37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DB30D54B-4DC5-05BE-5592-D4EE6CE30B34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1D7D07B-C42B-91E8-0809-E491A1A2FF42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A9D7EFDA-0681-70F7-E648-49638FC2BBFB}"/>
              </a:ext>
            </a:extLst>
          </p:cNvPr>
          <p:cNvSpPr txBox="1"/>
          <p:nvPr/>
        </p:nvSpPr>
        <p:spPr>
          <a:xfrm>
            <a:off x="7976980" y="4768843"/>
            <a:ext cx="1477553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6269AE1B-51CA-986C-29EF-F0A4ED6EED6B}"/>
              </a:ext>
            </a:extLst>
          </p:cNvPr>
          <p:cNvGrpSpPr/>
          <p:nvPr/>
        </p:nvGrpSpPr>
        <p:grpSpPr>
          <a:xfrm>
            <a:off x="7816199" y="2088380"/>
            <a:ext cx="1860693" cy="2205355"/>
            <a:chOff x="7139940" y="1744979"/>
            <a:chExt cx="1868805" cy="2205355"/>
          </a:xfrm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D7DA6508-D9D1-C2EC-D348-43D0D23CA68F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BA31DAB-B8AC-5F31-2C62-0D202864D2A2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21B41F16-3ABA-3F28-1F73-625329BA5900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FF5AEB0A-DA91-A353-9C6B-672CBCAF566F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7B630137-A44A-246B-63B7-17D2E8874DF1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1AA0CF1A-0148-9761-CB51-EDDD8BDA3AD8}"/>
              </a:ext>
            </a:extLst>
          </p:cNvPr>
          <p:cNvSpPr txBox="1"/>
          <p:nvPr/>
        </p:nvSpPr>
        <p:spPr>
          <a:xfrm>
            <a:off x="7967837" y="3439406"/>
            <a:ext cx="148640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9DDFF800-E4BB-11C2-5D07-F83587D779A5}"/>
              </a:ext>
            </a:extLst>
          </p:cNvPr>
          <p:cNvGrpSpPr/>
          <p:nvPr/>
        </p:nvGrpSpPr>
        <p:grpSpPr>
          <a:xfrm>
            <a:off x="7816199" y="1821681"/>
            <a:ext cx="2778711" cy="1143000"/>
            <a:chOff x="7139940" y="1478280"/>
            <a:chExt cx="2790825" cy="114300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2C8A088D-E78F-53D1-0796-E6B876EA4DB4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32694AE5-45CF-A6B4-CF04-7C632CB484A8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6DA764A7-7DA6-DD02-7ABB-CDBF25969970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4D4237F7-D22C-BF20-0394-F0B2E212AD48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1B72733D-FC87-B05A-B6B4-EBCB544A2370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DFBF5193-D17F-7AB1-54C4-4BCAE56B6E83}"/>
              </a:ext>
            </a:extLst>
          </p:cNvPr>
          <p:cNvSpPr txBox="1">
            <a:spLocks/>
          </p:cNvSpPr>
          <p:nvPr/>
        </p:nvSpPr>
        <p:spPr>
          <a:xfrm>
            <a:off x="8030320" y="2004306"/>
            <a:ext cx="1367543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IN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IN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IN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IN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IN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IN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IN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IN" sz="1500" dirty="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3CFF6D78-049B-6B6A-BA50-1EF7F80E5B29}"/>
              </a:ext>
            </a:extLst>
          </p:cNvPr>
          <p:cNvGrpSpPr/>
          <p:nvPr/>
        </p:nvGrpSpPr>
        <p:grpSpPr>
          <a:xfrm>
            <a:off x="10172303" y="1821681"/>
            <a:ext cx="1886614" cy="1143000"/>
            <a:chOff x="9496043" y="1478280"/>
            <a:chExt cx="1894839" cy="1143000"/>
          </a:xfrm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AB0A6538-13EB-B747-4BFE-6C15EFE5BE56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AC4AC72B-FE19-6DA9-2AF2-8F750671DFB3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F6C40685-1D87-BD8B-BE97-E2095C81694C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4D997075-0371-07AE-0629-04FD5EA325BB}"/>
              </a:ext>
            </a:extLst>
          </p:cNvPr>
          <p:cNvSpPr txBox="1"/>
          <p:nvPr/>
        </p:nvSpPr>
        <p:spPr>
          <a:xfrm>
            <a:off x="10316575" y="2004306"/>
            <a:ext cx="1532559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0BAD16-418D-8991-764D-CA2F5D4EE918}"/>
              </a:ext>
            </a:extLst>
          </p:cNvPr>
          <p:cNvSpPr txBox="1"/>
          <p:nvPr/>
        </p:nvSpPr>
        <p:spPr>
          <a:xfrm>
            <a:off x="736514" y="2595349"/>
            <a:ext cx="2375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Github</a:t>
            </a:r>
            <a:r>
              <a:rPr lang="en-US" sz="2400" u="sng" dirty="0"/>
              <a:t> Link:-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479" y="604688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42372" y="69122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379522" y="1392853"/>
            <a:ext cx="6644882" cy="538219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pSp>
        <p:nvGrpSpPr>
          <p:cNvPr id="26" name="object 6">
            <a:extLst>
              <a:ext uri="{FF2B5EF4-FFF2-40B4-BE49-F238E27FC236}">
                <a16:creationId xmlns:a16="http://schemas.microsoft.com/office/drawing/2014/main" id="{AD604645-3312-CB6A-3E6B-42E9060F7ADC}"/>
              </a:ext>
            </a:extLst>
          </p:cNvPr>
          <p:cNvGrpSpPr/>
          <p:nvPr/>
        </p:nvGrpSpPr>
        <p:grpSpPr>
          <a:xfrm>
            <a:off x="5834466" y="1454175"/>
            <a:ext cx="2586386" cy="2409348"/>
            <a:chOff x="5111496" y="713231"/>
            <a:chExt cx="2621280" cy="2318385"/>
          </a:xfrm>
        </p:grpSpPr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075A5FB9-DF89-9E83-1464-4B3A5CD4B026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E24FDD94-83BB-F2B5-B5F8-1B0ACE7E9766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FBC2F983-E944-1019-47A8-2292EACCA676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7023525D-98B3-FF6E-B700-6217E4843C57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791392F2-5D1A-A003-FEC5-C1FA3602FF01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2">
            <a:extLst>
              <a:ext uri="{FF2B5EF4-FFF2-40B4-BE49-F238E27FC236}">
                <a16:creationId xmlns:a16="http://schemas.microsoft.com/office/drawing/2014/main" id="{7AF479BB-2C5D-5F59-F2B6-4258F62DE037}"/>
              </a:ext>
            </a:extLst>
          </p:cNvPr>
          <p:cNvSpPr txBox="1"/>
          <p:nvPr/>
        </p:nvSpPr>
        <p:spPr>
          <a:xfrm>
            <a:off x="6018419" y="1733937"/>
            <a:ext cx="2093294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3" name="object 13">
            <a:extLst>
              <a:ext uri="{FF2B5EF4-FFF2-40B4-BE49-F238E27FC236}">
                <a16:creationId xmlns:a16="http://schemas.microsoft.com/office/drawing/2014/main" id="{574D953B-A038-A2D2-010A-2EC74755D004}"/>
              </a:ext>
            </a:extLst>
          </p:cNvPr>
          <p:cNvGrpSpPr/>
          <p:nvPr/>
        </p:nvGrpSpPr>
        <p:grpSpPr>
          <a:xfrm>
            <a:off x="5815345" y="3219077"/>
            <a:ext cx="2546287" cy="2409348"/>
            <a:chOff x="5111496" y="2589276"/>
            <a:chExt cx="2580640" cy="2318385"/>
          </a:xfrm>
        </p:grpSpPr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E5B7322A-A470-9724-55E6-5EE3E8179782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96EB7C52-7F2A-1137-F01B-B1C2ECB029CB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6">
              <a:extLst>
                <a:ext uri="{FF2B5EF4-FFF2-40B4-BE49-F238E27FC236}">
                  <a16:creationId xmlns:a16="http://schemas.microsoft.com/office/drawing/2014/main" id="{8AD6B343-94FF-19A8-4C5A-6B4ECE37B0DA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0E6763B2-37D2-6881-E3FC-639766163ECE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992DE242-D82C-6ED0-0178-6F1F6F9D3503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9">
            <a:extLst>
              <a:ext uri="{FF2B5EF4-FFF2-40B4-BE49-F238E27FC236}">
                <a16:creationId xmlns:a16="http://schemas.microsoft.com/office/drawing/2014/main" id="{74FB9EEA-1C82-48C3-306C-2E6D28A930C4}"/>
              </a:ext>
            </a:extLst>
          </p:cNvPr>
          <p:cNvSpPr txBox="1"/>
          <p:nvPr/>
        </p:nvSpPr>
        <p:spPr>
          <a:xfrm>
            <a:off x="6218443" y="3610489"/>
            <a:ext cx="1686665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0" name="object 20">
            <a:extLst>
              <a:ext uri="{FF2B5EF4-FFF2-40B4-BE49-F238E27FC236}">
                <a16:creationId xmlns:a16="http://schemas.microsoft.com/office/drawing/2014/main" id="{A78FF109-E3D8-2E50-38E9-19CE5C8BE956}"/>
              </a:ext>
            </a:extLst>
          </p:cNvPr>
          <p:cNvGrpSpPr/>
          <p:nvPr/>
        </p:nvGrpSpPr>
        <p:grpSpPr>
          <a:xfrm>
            <a:off x="5815345" y="5095121"/>
            <a:ext cx="3854517" cy="1642528"/>
            <a:chOff x="5111496" y="4465320"/>
            <a:chExt cx="3906520" cy="1580515"/>
          </a:xfrm>
        </p:grpSpPr>
        <p:sp>
          <p:nvSpPr>
            <p:cNvPr id="41" name="object 21">
              <a:extLst>
                <a:ext uri="{FF2B5EF4-FFF2-40B4-BE49-F238E27FC236}">
                  <a16:creationId xmlns:a16="http://schemas.microsoft.com/office/drawing/2014/main" id="{D73D4943-F0CE-44B8-8C32-62CB1632B8AD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17220EA2-D524-315F-3839-229BD96787D9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3">
              <a:extLst>
                <a:ext uri="{FF2B5EF4-FFF2-40B4-BE49-F238E27FC236}">
                  <a16:creationId xmlns:a16="http://schemas.microsoft.com/office/drawing/2014/main" id="{FD611343-0BB5-CC5B-9E46-A1A22C29A3C5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4">
              <a:extLst>
                <a:ext uri="{FF2B5EF4-FFF2-40B4-BE49-F238E27FC236}">
                  <a16:creationId xmlns:a16="http://schemas.microsoft.com/office/drawing/2014/main" id="{119F532E-D078-A2B0-2B92-8E516CBE3313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5">
              <a:extLst>
                <a:ext uri="{FF2B5EF4-FFF2-40B4-BE49-F238E27FC236}">
                  <a16:creationId xmlns:a16="http://schemas.microsoft.com/office/drawing/2014/main" id="{F81EE449-AEE1-80FC-2CDC-9DC064E8872B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26">
            <a:extLst>
              <a:ext uri="{FF2B5EF4-FFF2-40B4-BE49-F238E27FC236}">
                <a16:creationId xmlns:a16="http://schemas.microsoft.com/office/drawing/2014/main" id="{1C1AC88F-A95D-271E-C65A-C21831C3BC62}"/>
              </a:ext>
            </a:extLst>
          </p:cNvPr>
          <p:cNvSpPr txBox="1"/>
          <p:nvPr/>
        </p:nvSpPr>
        <p:spPr>
          <a:xfrm>
            <a:off x="6173865" y="5484122"/>
            <a:ext cx="1778140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7" name="object 27">
            <a:extLst>
              <a:ext uri="{FF2B5EF4-FFF2-40B4-BE49-F238E27FC236}">
                <a16:creationId xmlns:a16="http://schemas.microsoft.com/office/drawing/2014/main" id="{4F8F5C48-C311-C426-78FE-5E86C1C1769F}"/>
              </a:ext>
            </a:extLst>
          </p:cNvPr>
          <p:cNvGrpSpPr/>
          <p:nvPr/>
        </p:nvGrpSpPr>
        <p:grpSpPr>
          <a:xfrm>
            <a:off x="9142237" y="3595505"/>
            <a:ext cx="2546287" cy="3201246"/>
            <a:chOff x="8438388" y="2965704"/>
            <a:chExt cx="2580640" cy="3080385"/>
          </a:xfrm>
        </p:grpSpPr>
        <p:sp>
          <p:nvSpPr>
            <p:cNvPr id="48" name="object 28">
              <a:extLst>
                <a:ext uri="{FF2B5EF4-FFF2-40B4-BE49-F238E27FC236}">
                  <a16:creationId xmlns:a16="http://schemas.microsoft.com/office/drawing/2014/main" id="{BF384E92-0224-D7E8-7C8C-E405AD7B1024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9">
              <a:extLst>
                <a:ext uri="{FF2B5EF4-FFF2-40B4-BE49-F238E27FC236}">
                  <a16:creationId xmlns:a16="http://schemas.microsoft.com/office/drawing/2014/main" id="{5CD2F5D3-5676-9BE7-3625-8F68FC2BCA34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0">
              <a:extLst>
                <a:ext uri="{FF2B5EF4-FFF2-40B4-BE49-F238E27FC236}">
                  <a16:creationId xmlns:a16="http://schemas.microsoft.com/office/drawing/2014/main" id="{DACF20C4-F005-E6A5-81C9-8B2BB4DD215B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1">
              <a:extLst>
                <a:ext uri="{FF2B5EF4-FFF2-40B4-BE49-F238E27FC236}">
                  <a16:creationId xmlns:a16="http://schemas.microsoft.com/office/drawing/2014/main" id="{ED7E93D3-7D10-FBAA-D58F-04E19A54B354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2">
              <a:extLst>
                <a:ext uri="{FF2B5EF4-FFF2-40B4-BE49-F238E27FC236}">
                  <a16:creationId xmlns:a16="http://schemas.microsoft.com/office/drawing/2014/main" id="{25B5776A-979B-BAD0-61CA-88058C6D9495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33">
            <a:extLst>
              <a:ext uri="{FF2B5EF4-FFF2-40B4-BE49-F238E27FC236}">
                <a16:creationId xmlns:a16="http://schemas.microsoft.com/office/drawing/2014/main" id="{A18180BD-D336-C464-E79C-5B841523E938}"/>
              </a:ext>
            </a:extLst>
          </p:cNvPr>
          <p:cNvSpPr txBox="1"/>
          <p:nvPr/>
        </p:nvSpPr>
        <p:spPr>
          <a:xfrm>
            <a:off x="9431290" y="5637791"/>
            <a:ext cx="191786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4" name="object 34">
            <a:extLst>
              <a:ext uri="{FF2B5EF4-FFF2-40B4-BE49-F238E27FC236}">
                <a16:creationId xmlns:a16="http://schemas.microsoft.com/office/drawing/2014/main" id="{FA03D61A-C9E9-4BF5-1D45-A5DCD1D0AD16}"/>
              </a:ext>
            </a:extLst>
          </p:cNvPr>
          <p:cNvGrpSpPr/>
          <p:nvPr/>
        </p:nvGrpSpPr>
        <p:grpSpPr>
          <a:xfrm>
            <a:off x="9142237" y="1719461"/>
            <a:ext cx="2546287" cy="3234242"/>
            <a:chOff x="8438388" y="1089660"/>
            <a:chExt cx="2580640" cy="3112135"/>
          </a:xfrm>
        </p:grpSpPr>
        <p:sp>
          <p:nvSpPr>
            <p:cNvPr id="55" name="object 35">
              <a:extLst>
                <a:ext uri="{FF2B5EF4-FFF2-40B4-BE49-F238E27FC236}">
                  <a16:creationId xmlns:a16="http://schemas.microsoft.com/office/drawing/2014/main" id="{8F0AFF32-60B9-4E71-8B56-5DBF9F7EA2A0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6">
              <a:extLst>
                <a:ext uri="{FF2B5EF4-FFF2-40B4-BE49-F238E27FC236}">
                  <a16:creationId xmlns:a16="http://schemas.microsoft.com/office/drawing/2014/main" id="{53FB0521-D574-B56C-CDCD-BE0525685810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7">
              <a:extLst>
                <a:ext uri="{FF2B5EF4-FFF2-40B4-BE49-F238E27FC236}">
                  <a16:creationId xmlns:a16="http://schemas.microsoft.com/office/drawing/2014/main" id="{7683E5BD-365C-4779-3D0F-02B99717F0BC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8">
              <a:extLst>
                <a:ext uri="{FF2B5EF4-FFF2-40B4-BE49-F238E27FC236}">
                  <a16:creationId xmlns:a16="http://schemas.microsoft.com/office/drawing/2014/main" id="{708ED1BB-060F-2EBC-0A66-D167A7CB686E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9">
              <a:extLst>
                <a:ext uri="{FF2B5EF4-FFF2-40B4-BE49-F238E27FC236}">
                  <a16:creationId xmlns:a16="http://schemas.microsoft.com/office/drawing/2014/main" id="{69BC84CA-0F8A-37CF-500F-1F9F4B9DDABF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0">
            <a:extLst>
              <a:ext uri="{FF2B5EF4-FFF2-40B4-BE49-F238E27FC236}">
                <a16:creationId xmlns:a16="http://schemas.microsoft.com/office/drawing/2014/main" id="{8E229E84-E237-D9AF-0799-D8C56FB32EDB}"/>
              </a:ext>
            </a:extLst>
          </p:cNvPr>
          <p:cNvSpPr txBox="1"/>
          <p:nvPr/>
        </p:nvSpPr>
        <p:spPr>
          <a:xfrm>
            <a:off x="9544065" y="3300611"/>
            <a:ext cx="1685411" cy="133236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61" name="object 41">
            <a:extLst>
              <a:ext uri="{FF2B5EF4-FFF2-40B4-BE49-F238E27FC236}">
                <a16:creationId xmlns:a16="http://schemas.microsoft.com/office/drawing/2014/main" id="{8414D65F-5CAA-39A9-1D59-0C393D4B75CD}"/>
              </a:ext>
            </a:extLst>
          </p:cNvPr>
          <p:cNvGrpSpPr/>
          <p:nvPr/>
        </p:nvGrpSpPr>
        <p:grpSpPr>
          <a:xfrm>
            <a:off x="9094633" y="1487680"/>
            <a:ext cx="2546287" cy="1642528"/>
            <a:chOff x="8438388" y="713231"/>
            <a:chExt cx="2580640" cy="1580515"/>
          </a:xfrm>
        </p:grpSpPr>
        <p:sp>
          <p:nvSpPr>
            <p:cNvPr id="62" name="object 42">
              <a:extLst>
                <a:ext uri="{FF2B5EF4-FFF2-40B4-BE49-F238E27FC236}">
                  <a16:creationId xmlns:a16="http://schemas.microsoft.com/office/drawing/2014/main" id="{7F9EFDCE-FF9E-06CA-D4EF-CED3C7A2F7B6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3">
              <a:extLst>
                <a:ext uri="{FF2B5EF4-FFF2-40B4-BE49-F238E27FC236}">
                  <a16:creationId xmlns:a16="http://schemas.microsoft.com/office/drawing/2014/main" id="{803399B0-50F2-F6E5-4F20-65D4134A1934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1B494D13-4289-86C9-CB4D-C7CAC18909BC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45">
            <a:extLst>
              <a:ext uri="{FF2B5EF4-FFF2-40B4-BE49-F238E27FC236}">
                <a16:creationId xmlns:a16="http://schemas.microsoft.com/office/drawing/2014/main" id="{A647D3EB-939A-E913-1906-26CA05138A88}"/>
              </a:ext>
            </a:extLst>
          </p:cNvPr>
          <p:cNvSpPr txBox="1"/>
          <p:nvPr/>
        </p:nvSpPr>
        <p:spPr>
          <a:xfrm>
            <a:off x="9409954" y="1730891"/>
            <a:ext cx="1956706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7DE2-07EC-3813-0995-3029B96D129B}"/>
              </a:ext>
            </a:extLst>
          </p:cNvPr>
          <p:cNvSpPr txBox="1"/>
          <p:nvPr/>
        </p:nvSpPr>
        <p:spPr>
          <a:xfrm>
            <a:off x="379661" y="3131789"/>
            <a:ext cx="4763380" cy="18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spc="-10" dirty="0"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https://github.com/ameydesai01/IBM_Data_Science_Professional_Certification/blob/master/10.Applied_Data_Science_Capstone/Week%201%20Introduction/Data%20Collection%20with%20Web%20Scraping.ipynb</a:t>
            </a:r>
            <a:endParaRPr lang="en-IN" sz="18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A72E5-442F-FE1C-5110-CE6D5B785E6D}"/>
              </a:ext>
            </a:extLst>
          </p:cNvPr>
          <p:cNvSpPr txBox="1"/>
          <p:nvPr/>
        </p:nvSpPr>
        <p:spPr>
          <a:xfrm>
            <a:off x="379661" y="2543672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Github</a:t>
            </a:r>
            <a:r>
              <a:rPr lang="en-US" sz="2400" u="sng" dirty="0"/>
              <a:t> Link:-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2819</Words>
  <Application>Microsoft Macintosh PowerPoint</Application>
  <PresentationFormat>Widescreen</PresentationFormat>
  <Paragraphs>293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202</cp:revision>
  <dcterms:created xsi:type="dcterms:W3CDTF">2021-04-29T18:58:34Z</dcterms:created>
  <dcterms:modified xsi:type="dcterms:W3CDTF">2023-07-11T15:12:12Z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